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handoutMasterIdLst>
    <p:handoutMasterId r:id="rId38"/>
  </p:handoutMasterIdLst>
  <p:sldIdLst>
    <p:sldId id="256" r:id="rId3"/>
    <p:sldId id="325" r:id="rId4"/>
    <p:sldId id="375" r:id="rId5"/>
    <p:sldId id="533" r:id="rId6"/>
    <p:sldId id="542" r:id="rId7"/>
    <p:sldId id="543" r:id="rId8"/>
    <p:sldId id="534" r:id="rId9"/>
    <p:sldId id="537" r:id="rId10"/>
    <p:sldId id="540" r:id="rId11"/>
    <p:sldId id="541" r:id="rId12"/>
    <p:sldId id="547" r:id="rId13"/>
    <p:sldId id="549" r:id="rId14"/>
    <p:sldId id="548" r:id="rId15"/>
    <p:sldId id="538" r:id="rId16"/>
    <p:sldId id="539" r:id="rId17"/>
    <p:sldId id="553" r:id="rId18"/>
    <p:sldId id="554" r:id="rId19"/>
    <p:sldId id="544" r:id="rId20"/>
    <p:sldId id="550" r:id="rId21"/>
    <p:sldId id="551" r:id="rId22"/>
    <p:sldId id="545" r:id="rId23"/>
    <p:sldId id="409" r:id="rId24"/>
    <p:sldId id="412" r:id="rId25"/>
    <p:sldId id="414" r:id="rId26"/>
    <p:sldId id="417" r:id="rId27"/>
    <p:sldId id="418" r:id="rId28"/>
    <p:sldId id="421" r:id="rId29"/>
    <p:sldId id="425" r:id="rId30"/>
    <p:sldId id="546" r:id="rId31"/>
    <p:sldId id="685" r:id="rId32"/>
    <p:sldId id="671" r:id="rId33"/>
    <p:sldId id="684" r:id="rId34"/>
    <p:sldId id="594" r:id="rId35"/>
    <p:sldId id="300" r:id="rId36"/>
  </p:sldIdLst>
  <p:sldSz cx="24384000" cy="13716000"/>
  <p:notesSz cx="6865938" cy="9998075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ina Fedorova" initials="KF" lastIdx="0" clrIdx="0">
    <p:extLst>
      <p:ext uri="{19B8F6BF-5375-455C-9EA6-DF929625EA0E}">
        <p15:presenceInfo xmlns:p15="http://schemas.microsoft.com/office/powerpoint/2012/main" userId="d2af51c251c270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05C"/>
    <a:srgbClr val="D15656"/>
    <a:srgbClr val="13C7B2"/>
    <a:srgbClr val="262626"/>
    <a:srgbClr val="5BA2B2"/>
    <a:srgbClr val="4FA0B9"/>
    <a:srgbClr val="19FFFF"/>
    <a:srgbClr val="1FD8E1"/>
    <a:srgbClr val="FD518E"/>
    <a:srgbClr val="384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29" autoAdjust="0"/>
    <p:restoredTop sz="96323" autoAdjust="0"/>
  </p:normalViewPr>
  <p:slideViewPr>
    <p:cSldViewPr snapToGrid="0">
      <p:cViewPr varScale="1">
        <p:scale>
          <a:sx n="34" d="100"/>
          <a:sy n="34" d="100"/>
        </p:scale>
        <p:origin x="772" y="56"/>
      </p:cViewPr>
      <p:guideLst/>
    </p:cSldViewPr>
  </p:slideViewPr>
  <p:outlineViewPr>
    <p:cViewPr>
      <p:scale>
        <a:sx n="33" d="100"/>
        <a:sy n="33" d="100"/>
      </p:scale>
      <p:origin x="0" y="-38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A9A0D-B35F-459A-A748-84D5FF4B91D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DD4C19-B637-4885-9E81-2B0576781368}">
      <dgm:prSet phldrT="[Text]" custT="1"/>
      <dgm:spPr>
        <a:solidFill>
          <a:srgbClr val="D15656"/>
        </a:solidFill>
        <a:ln>
          <a:noFill/>
        </a:ln>
      </dgm:spPr>
      <dgm:t>
        <a:bodyPr/>
        <a:lstStyle/>
        <a:p>
          <a:r>
            <a:rPr lang="sk-SK" sz="28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PACIENTSKE</a:t>
          </a:r>
        </a:p>
        <a:p>
          <a:r>
            <a:rPr lang="sk-SK" sz="28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PRÁVA</a:t>
          </a:r>
          <a:endParaRPr lang="en-US" sz="28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DEC1010-2FE4-4AAE-994D-C7AA6C40E5ED}" type="parTrans" cxnId="{75253DEB-2DB6-4961-9DF2-1E6EB9932BCB}">
      <dgm:prSet/>
      <dgm:spPr>
        <a:solidFill>
          <a:srgbClr val="13C7B2"/>
        </a:solidFill>
      </dgm:spPr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04C4BB5-1F25-4EAD-8695-5AB540A74A51}" type="sibTrans" cxnId="{75253DEB-2DB6-4961-9DF2-1E6EB9932BCB}">
      <dgm:prSet/>
      <dgm:spPr/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59C50205-1981-4BF2-A5AD-D5D246C025C8}">
      <dgm:prSet phldrT="[Text]" custT="1"/>
      <dgm:spPr>
        <a:solidFill>
          <a:srgbClr val="5BA2B2"/>
        </a:solidFill>
        <a:ln>
          <a:noFill/>
        </a:ln>
      </dgm:spPr>
      <dgm:t>
        <a:bodyPr/>
        <a:lstStyle/>
        <a:p>
          <a:r>
            <a:rPr lang="sk-SK" sz="28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ĽUDSKÉ</a:t>
          </a:r>
        </a:p>
        <a:p>
          <a:r>
            <a:rPr lang="sk-SK" sz="28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PRÁVA</a:t>
          </a:r>
        </a:p>
      </dgm:t>
    </dgm:pt>
    <dgm:pt modelId="{18F97824-026E-4E7B-97F3-D08175808979}" type="parTrans" cxnId="{706049B7-6CD8-4590-9150-1384DBC5966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E86BC07-8A6B-4B66-A341-C7F8646D3CB4}" type="sibTrans" cxnId="{706049B7-6CD8-4590-9150-1384DBC5966C}">
      <dgm:prSet/>
      <dgm:spPr/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F093FC6E-C158-4949-9A07-06B924E28430}" type="pres">
      <dgm:prSet presAssocID="{5DAA9A0D-B35F-459A-A748-84D5FF4B91D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2C0165-5D58-43CA-A778-1598FF74A265}" type="pres">
      <dgm:prSet presAssocID="{E0DD4C19-B637-4885-9E81-2B0576781368}" presName="centerShape" presStyleLbl="node0" presStyleIdx="0" presStyleCnt="1" custLinFactNeighborX="-44917" custLinFactNeighborY="-29152"/>
      <dgm:spPr/>
    </dgm:pt>
    <dgm:pt modelId="{4397B2AD-3658-4732-B547-7D1AB51C6AC8}" type="pres">
      <dgm:prSet presAssocID="{18F97824-026E-4E7B-97F3-D08175808979}" presName="parTrans" presStyleLbl="sibTrans2D1" presStyleIdx="0" presStyleCnt="1" custFlipVert="1" custFlipHor="1" custScaleX="20922" custScaleY="7075" custLinFactNeighborX="6236" custLinFactNeighborY="-6896"/>
      <dgm:spPr/>
    </dgm:pt>
    <dgm:pt modelId="{3529C74C-CF04-484F-890D-D5FC193B0536}" type="pres">
      <dgm:prSet presAssocID="{18F97824-026E-4E7B-97F3-D08175808979}" presName="connectorText" presStyleLbl="sibTrans2D1" presStyleIdx="0" presStyleCnt="1"/>
      <dgm:spPr/>
    </dgm:pt>
    <dgm:pt modelId="{DC0B6EA5-FCB1-4FAD-95E8-CF6DF0A892A4}" type="pres">
      <dgm:prSet presAssocID="{59C50205-1981-4BF2-A5AD-D5D246C025C8}" presName="node" presStyleLbl="node1" presStyleIdx="0" presStyleCnt="1" custRadScaleRad="92782" custRadScaleInc="28365">
        <dgm:presLayoutVars>
          <dgm:bulletEnabled val="1"/>
        </dgm:presLayoutVars>
      </dgm:prSet>
      <dgm:spPr/>
    </dgm:pt>
  </dgm:ptLst>
  <dgm:cxnLst>
    <dgm:cxn modelId="{35510702-EEC5-47C7-9710-EF92BC6ABC48}" type="presOf" srcId="{E0DD4C19-B637-4885-9E81-2B0576781368}" destId="{DE2C0165-5D58-43CA-A778-1598FF74A265}" srcOrd="0" destOrd="0" presId="urn:microsoft.com/office/officeart/2005/8/layout/radial5"/>
    <dgm:cxn modelId="{6BE92F3F-33EA-4642-9FC3-8B0803C3C895}" type="presOf" srcId="{59C50205-1981-4BF2-A5AD-D5D246C025C8}" destId="{DC0B6EA5-FCB1-4FAD-95E8-CF6DF0A892A4}" srcOrd="0" destOrd="0" presId="urn:microsoft.com/office/officeart/2005/8/layout/radial5"/>
    <dgm:cxn modelId="{BE4EF259-340D-496B-9D09-068E313B4D23}" type="presOf" srcId="{18F97824-026E-4E7B-97F3-D08175808979}" destId="{4397B2AD-3658-4732-B547-7D1AB51C6AC8}" srcOrd="0" destOrd="0" presId="urn:microsoft.com/office/officeart/2005/8/layout/radial5"/>
    <dgm:cxn modelId="{B8E4CFB6-A9D3-4F5B-856B-71A984B7D7A4}" type="presOf" srcId="{18F97824-026E-4E7B-97F3-D08175808979}" destId="{3529C74C-CF04-484F-890D-D5FC193B0536}" srcOrd="1" destOrd="0" presId="urn:microsoft.com/office/officeart/2005/8/layout/radial5"/>
    <dgm:cxn modelId="{706049B7-6CD8-4590-9150-1384DBC5966C}" srcId="{E0DD4C19-B637-4885-9E81-2B0576781368}" destId="{59C50205-1981-4BF2-A5AD-D5D246C025C8}" srcOrd="0" destOrd="0" parTransId="{18F97824-026E-4E7B-97F3-D08175808979}" sibTransId="{1E86BC07-8A6B-4B66-A341-C7F8646D3CB4}"/>
    <dgm:cxn modelId="{AB071AD1-20D0-4D0A-BEA9-6CCD77983572}" type="presOf" srcId="{5DAA9A0D-B35F-459A-A748-84D5FF4B91DE}" destId="{F093FC6E-C158-4949-9A07-06B924E28430}" srcOrd="0" destOrd="0" presId="urn:microsoft.com/office/officeart/2005/8/layout/radial5"/>
    <dgm:cxn modelId="{75253DEB-2DB6-4961-9DF2-1E6EB9932BCB}" srcId="{5DAA9A0D-B35F-459A-A748-84D5FF4B91DE}" destId="{E0DD4C19-B637-4885-9E81-2B0576781368}" srcOrd="0" destOrd="0" parTransId="{DDEC1010-2FE4-4AAE-994D-C7AA6C40E5ED}" sibTransId="{D04C4BB5-1F25-4EAD-8695-5AB540A74A51}"/>
    <dgm:cxn modelId="{C04AA995-EF89-45F6-98F2-5B8DEF81ACED}" type="presParOf" srcId="{F093FC6E-C158-4949-9A07-06B924E28430}" destId="{DE2C0165-5D58-43CA-A778-1598FF74A265}" srcOrd="0" destOrd="0" presId="urn:microsoft.com/office/officeart/2005/8/layout/radial5"/>
    <dgm:cxn modelId="{59F898FA-B3D0-49F0-824F-8C18DFD5BDE1}" type="presParOf" srcId="{F093FC6E-C158-4949-9A07-06B924E28430}" destId="{4397B2AD-3658-4732-B547-7D1AB51C6AC8}" srcOrd="1" destOrd="0" presId="urn:microsoft.com/office/officeart/2005/8/layout/radial5"/>
    <dgm:cxn modelId="{5A12C006-AF73-4739-867C-96958D6C0660}" type="presParOf" srcId="{4397B2AD-3658-4732-B547-7D1AB51C6AC8}" destId="{3529C74C-CF04-484F-890D-D5FC193B0536}" srcOrd="0" destOrd="0" presId="urn:microsoft.com/office/officeart/2005/8/layout/radial5"/>
    <dgm:cxn modelId="{3F7CE1CF-C9BA-46C6-A0CA-DA86143D3A32}" type="presParOf" srcId="{F093FC6E-C158-4949-9A07-06B924E28430}" destId="{DC0B6EA5-FCB1-4FAD-95E8-CF6DF0A892A4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A9A0D-B35F-459A-A748-84D5FF4B91D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DD4C19-B637-4885-9E81-2B0576781368}">
      <dgm:prSet phldrT="[Text]" custT="1"/>
      <dgm:spPr>
        <a:solidFill>
          <a:srgbClr val="D15656"/>
        </a:solidFill>
        <a:ln>
          <a:noFill/>
        </a:ln>
      </dgm:spPr>
      <dgm:t>
        <a:bodyPr/>
        <a:lstStyle/>
        <a:p>
          <a:r>
            <a:rPr lang="sk-SK" sz="2800" b="1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ZDRAVOTNÁ POISŤOVŇA</a:t>
          </a:r>
        </a:p>
      </dgm:t>
    </dgm:pt>
    <dgm:pt modelId="{DDEC1010-2FE4-4AAE-994D-C7AA6C40E5ED}" type="parTrans" cxnId="{75253DEB-2DB6-4961-9DF2-1E6EB9932BCB}">
      <dgm:prSet/>
      <dgm:spPr>
        <a:solidFill>
          <a:srgbClr val="13C7B2"/>
        </a:solidFill>
      </dgm:spPr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D04C4BB5-1F25-4EAD-8695-5AB540A74A51}" type="sibTrans" cxnId="{75253DEB-2DB6-4961-9DF2-1E6EB9932BCB}">
      <dgm:prSet/>
      <dgm:spPr/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59C50205-1981-4BF2-A5AD-D5D246C025C8}">
      <dgm:prSet phldrT="[Text]" custT="1"/>
      <dgm:spPr>
        <a:solidFill>
          <a:srgbClr val="5BA2B2"/>
        </a:solidFill>
        <a:ln>
          <a:noFill/>
        </a:ln>
      </dgm:spPr>
      <dgm:t>
        <a:bodyPr/>
        <a:lstStyle/>
        <a:p>
          <a:r>
            <a:rPr lang="sk-SK" sz="2800" b="1" dirty="0" err="1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UPSVaR</a:t>
          </a:r>
          <a:r>
            <a:rPr lang="sk-SK" sz="2800" b="1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 </a:t>
          </a:r>
        </a:p>
      </dgm:t>
    </dgm:pt>
    <dgm:pt modelId="{18F97824-026E-4E7B-97F3-D08175808979}" type="parTrans" cxnId="{706049B7-6CD8-4590-9150-1384DBC5966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E86BC07-8A6B-4B66-A341-C7F8646D3CB4}" type="sibTrans" cxnId="{706049B7-6CD8-4590-9150-1384DBC5966C}">
      <dgm:prSet/>
      <dgm:spPr/>
      <dgm:t>
        <a:bodyPr/>
        <a:lstStyle/>
        <a:p>
          <a:endParaRPr lang="en-US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gm:t>
    </dgm:pt>
    <dgm:pt modelId="{F093FC6E-C158-4949-9A07-06B924E28430}" type="pres">
      <dgm:prSet presAssocID="{5DAA9A0D-B35F-459A-A748-84D5FF4B91D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2C0165-5D58-43CA-A778-1598FF74A265}" type="pres">
      <dgm:prSet presAssocID="{E0DD4C19-B637-4885-9E81-2B0576781368}" presName="centerShape" presStyleLbl="node0" presStyleIdx="0" presStyleCnt="1" custLinFactNeighborX="-44917" custLinFactNeighborY="-29152"/>
      <dgm:spPr/>
    </dgm:pt>
    <dgm:pt modelId="{4397B2AD-3658-4732-B547-7D1AB51C6AC8}" type="pres">
      <dgm:prSet presAssocID="{18F97824-026E-4E7B-97F3-D08175808979}" presName="parTrans" presStyleLbl="sibTrans2D1" presStyleIdx="0" presStyleCnt="1" custFlipVert="1" custFlipHor="1" custScaleX="20922" custScaleY="7075" custLinFactNeighborX="6236" custLinFactNeighborY="-6896"/>
      <dgm:spPr/>
    </dgm:pt>
    <dgm:pt modelId="{3529C74C-CF04-484F-890D-D5FC193B0536}" type="pres">
      <dgm:prSet presAssocID="{18F97824-026E-4E7B-97F3-D08175808979}" presName="connectorText" presStyleLbl="sibTrans2D1" presStyleIdx="0" presStyleCnt="1"/>
      <dgm:spPr/>
    </dgm:pt>
    <dgm:pt modelId="{DC0B6EA5-FCB1-4FAD-95E8-CF6DF0A892A4}" type="pres">
      <dgm:prSet presAssocID="{59C50205-1981-4BF2-A5AD-D5D246C025C8}" presName="node" presStyleLbl="node1" presStyleIdx="0" presStyleCnt="1" custRadScaleRad="92782" custRadScaleInc="28365">
        <dgm:presLayoutVars>
          <dgm:bulletEnabled val="1"/>
        </dgm:presLayoutVars>
      </dgm:prSet>
      <dgm:spPr/>
    </dgm:pt>
  </dgm:ptLst>
  <dgm:cxnLst>
    <dgm:cxn modelId="{35510702-EEC5-47C7-9710-EF92BC6ABC48}" type="presOf" srcId="{E0DD4C19-B637-4885-9E81-2B0576781368}" destId="{DE2C0165-5D58-43CA-A778-1598FF74A265}" srcOrd="0" destOrd="0" presId="urn:microsoft.com/office/officeart/2005/8/layout/radial5"/>
    <dgm:cxn modelId="{6BE92F3F-33EA-4642-9FC3-8B0803C3C895}" type="presOf" srcId="{59C50205-1981-4BF2-A5AD-D5D246C025C8}" destId="{DC0B6EA5-FCB1-4FAD-95E8-CF6DF0A892A4}" srcOrd="0" destOrd="0" presId="urn:microsoft.com/office/officeart/2005/8/layout/radial5"/>
    <dgm:cxn modelId="{BE4EF259-340D-496B-9D09-068E313B4D23}" type="presOf" srcId="{18F97824-026E-4E7B-97F3-D08175808979}" destId="{4397B2AD-3658-4732-B547-7D1AB51C6AC8}" srcOrd="0" destOrd="0" presId="urn:microsoft.com/office/officeart/2005/8/layout/radial5"/>
    <dgm:cxn modelId="{B8E4CFB6-A9D3-4F5B-856B-71A984B7D7A4}" type="presOf" srcId="{18F97824-026E-4E7B-97F3-D08175808979}" destId="{3529C74C-CF04-484F-890D-D5FC193B0536}" srcOrd="1" destOrd="0" presId="urn:microsoft.com/office/officeart/2005/8/layout/radial5"/>
    <dgm:cxn modelId="{706049B7-6CD8-4590-9150-1384DBC5966C}" srcId="{E0DD4C19-B637-4885-9E81-2B0576781368}" destId="{59C50205-1981-4BF2-A5AD-D5D246C025C8}" srcOrd="0" destOrd="0" parTransId="{18F97824-026E-4E7B-97F3-D08175808979}" sibTransId="{1E86BC07-8A6B-4B66-A341-C7F8646D3CB4}"/>
    <dgm:cxn modelId="{AB071AD1-20D0-4D0A-BEA9-6CCD77983572}" type="presOf" srcId="{5DAA9A0D-B35F-459A-A748-84D5FF4B91DE}" destId="{F093FC6E-C158-4949-9A07-06B924E28430}" srcOrd="0" destOrd="0" presId="urn:microsoft.com/office/officeart/2005/8/layout/radial5"/>
    <dgm:cxn modelId="{75253DEB-2DB6-4961-9DF2-1E6EB9932BCB}" srcId="{5DAA9A0D-B35F-459A-A748-84D5FF4B91DE}" destId="{E0DD4C19-B637-4885-9E81-2B0576781368}" srcOrd="0" destOrd="0" parTransId="{DDEC1010-2FE4-4AAE-994D-C7AA6C40E5ED}" sibTransId="{D04C4BB5-1F25-4EAD-8695-5AB540A74A51}"/>
    <dgm:cxn modelId="{C04AA995-EF89-45F6-98F2-5B8DEF81ACED}" type="presParOf" srcId="{F093FC6E-C158-4949-9A07-06B924E28430}" destId="{DE2C0165-5D58-43CA-A778-1598FF74A265}" srcOrd="0" destOrd="0" presId="urn:microsoft.com/office/officeart/2005/8/layout/radial5"/>
    <dgm:cxn modelId="{59F898FA-B3D0-49F0-824F-8C18DFD5BDE1}" type="presParOf" srcId="{F093FC6E-C158-4949-9A07-06B924E28430}" destId="{4397B2AD-3658-4732-B547-7D1AB51C6AC8}" srcOrd="1" destOrd="0" presId="urn:microsoft.com/office/officeart/2005/8/layout/radial5"/>
    <dgm:cxn modelId="{5A12C006-AF73-4739-867C-96958D6C0660}" type="presParOf" srcId="{4397B2AD-3658-4732-B547-7D1AB51C6AC8}" destId="{3529C74C-CF04-484F-890D-D5FC193B0536}" srcOrd="0" destOrd="0" presId="urn:microsoft.com/office/officeart/2005/8/layout/radial5"/>
    <dgm:cxn modelId="{3F7CE1CF-C9BA-46C6-A0CA-DA86143D3A32}" type="presParOf" srcId="{F093FC6E-C158-4949-9A07-06B924E28430}" destId="{DC0B6EA5-FCB1-4FAD-95E8-CF6DF0A892A4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C0165-5D58-43CA-A778-1598FF74A265}">
      <dsp:nvSpPr>
        <dsp:cNvPr id="0" name=""/>
        <dsp:cNvSpPr/>
      </dsp:nvSpPr>
      <dsp:spPr>
        <a:xfrm>
          <a:off x="558788" y="1977957"/>
          <a:ext cx="3378870" cy="3378870"/>
        </a:xfrm>
        <a:prstGeom prst="ellipse">
          <a:avLst/>
        </a:prstGeom>
        <a:solidFill>
          <a:srgbClr val="D1565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PACIENTSKE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PRÁVA</a:t>
          </a:r>
          <a:endParaRPr lang="en-US" sz="2800" kern="1200" dirty="0">
            <a:latin typeface="Open Sans BOLD" panose="020B0806030504020204" pitchFamily="34" charset="0"/>
            <a:ea typeface="Open Sans BOLD" panose="020B0806030504020204" pitchFamily="34" charset="0"/>
            <a:cs typeface="Open Sans BOLD" panose="020B0806030504020204" pitchFamily="34" charset="0"/>
          </a:endParaRPr>
        </a:p>
      </dsp:txBody>
      <dsp:txXfrm>
        <a:off x="1053612" y="2472781"/>
        <a:ext cx="2389222" cy="2389222"/>
      </dsp:txXfrm>
    </dsp:sp>
    <dsp:sp modelId="{4397B2AD-3658-4732-B547-7D1AB51C6AC8}">
      <dsp:nvSpPr>
        <dsp:cNvPr id="0" name=""/>
        <dsp:cNvSpPr/>
      </dsp:nvSpPr>
      <dsp:spPr>
        <a:xfrm rot="21599706" flipH="1" flipV="1">
          <a:off x="5924555" y="3547208"/>
          <a:ext cx="476257" cy="8127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10800000">
        <a:off x="5948938" y="3563463"/>
        <a:ext cx="451874" cy="48766"/>
      </dsp:txXfrm>
    </dsp:sp>
    <dsp:sp modelId="{DC0B6EA5-FCB1-4FAD-95E8-CF6DF0A892A4}">
      <dsp:nvSpPr>
        <dsp:cNvPr id="0" name=""/>
        <dsp:cNvSpPr/>
      </dsp:nvSpPr>
      <dsp:spPr>
        <a:xfrm>
          <a:off x="8232651" y="1977301"/>
          <a:ext cx="3378870" cy="3378870"/>
        </a:xfrm>
        <a:prstGeom prst="ellipse">
          <a:avLst/>
        </a:prstGeom>
        <a:solidFill>
          <a:srgbClr val="5BA2B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ĽUDSKÉ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PRÁVA</a:t>
          </a:r>
        </a:p>
      </dsp:txBody>
      <dsp:txXfrm>
        <a:off x="8727475" y="2472125"/>
        <a:ext cx="2389222" cy="2389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C0165-5D58-43CA-A778-1598FF74A265}">
      <dsp:nvSpPr>
        <dsp:cNvPr id="0" name=""/>
        <dsp:cNvSpPr/>
      </dsp:nvSpPr>
      <dsp:spPr>
        <a:xfrm>
          <a:off x="558788" y="1977957"/>
          <a:ext cx="3378870" cy="3378870"/>
        </a:xfrm>
        <a:prstGeom prst="ellipse">
          <a:avLst/>
        </a:prstGeom>
        <a:solidFill>
          <a:srgbClr val="D1565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ZDRAVOTNÁ POISŤOVŇA</a:t>
          </a:r>
        </a:p>
      </dsp:txBody>
      <dsp:txXfrm>
        <a:off x="1053612" y="2472781"/>
        <a:ext cx="2389222" cy="2389222"/>
      </dsp:txXfrm>
    </dsp:sp>
    <dsp:sp modelId="{4397B2AD-3658-4732-B547-7D1AB51C6AC8}">
      <dsp:nvSpPr>
        <dsp:cNvPr id="0" name=""/>
        <dsp:cNvSpPr/>
      </dsp:nvSpPr>
      <dsp:spPr>
        <a:xfrm rot="21599706" flipH="1" flipV="1">
          <a:off x="5924555" y="3547208"/>
          <a:ext cx="476257" cy="8127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10800000">
        <a:off x="5948938" y="3563463"/>
        <a:ext cx="451874" cy="48766"/>
      </dsp:txXfrm>
    </dsp:sp>
    <dsp:sp modelId="{DC0B6EA5-FCB1-4FAD-95E8-CF6DF0A892A4}">
      <dsp:nvSpPr>
        <dsp:cNvPr id="0" name=""/>
        <dsp:cNvSpPr/>
      </dsp:nvSpPr>
      <dsp:spPr>
        <a:xfrm>
          <a:off x="8232651" y="1977301"/>
          <a:ext cx="3378870" cy="3378870"/>
        </a:xfrm>
        <a:prstGeom prst="ellipse">
          <a:avLst/>
        </a:prstGeom>
        <a:solidFill>
          <a:srgbClr val="5BA2B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 err="1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UPSVaR</a:t>
          </a:r>
          <a:r>
            <a:rPr lang="sk-SK" sz="2800" b="1" kern="12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rPr>
            <a:t> </a:t>
          </a:r>
        </a:p>
      </dsp:txBody>
      <dsp:txXfrm>
        <a:off x="8727475" y="2472125"/>
        <a:ext cx="2389222" cy="2389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EBC36-BB5A-4E08-8DBC-F44DF55CE2D2}" type="datetimeFigureOut">
              <a:rPr lang="sk-SK" smtClean="0"/>
              <a:t>4. 5. 2021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5EFEF-7233-4332-8266-F6348946C7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403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86EC7DD3-4B53-40B6-9C52-57EE1FE6658A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366DF32C-E56D-46BD-893B-5DF9A6B49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3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DF32C-E56D-46BD-893B-5DF9A6B490F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7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79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39040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42973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7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3568815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65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67282" y="3364015"/>
            <a:ext cx="4631339" cy="20903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98167" y="3364015"/>
            <a:ext cx="4631339" cy="20903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764186" y="3364015"/>
            <a:ext cx="4631339" cy="20903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089588" y="3364015"/>
            <a:ext cx="4631339" cy="20903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667282" y="5957056"/>
            <a:ext cx="4631339" cy="20903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98167" y="5957056"/>
            <a:ext cx="4631339" cy="20903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764186" y="5957056"/>
            <a:ext cx="4631339" cy="20903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089588" y="5957056"/>
            <a:ext cx="4631339" cy="20903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667282" y="8576559"/>
            <a:ext cx="4631339" cy="20903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398167" y="8576559"/>
            <a:ext cx="4631339" cy="20903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2764186" y="8576559"/>
            <a:ext cx="4631339" cy="20903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8089588" y="8576559"/>
            <a:ext cx="4631339" cy="20903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13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02121" y="3040937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61295" y="3040937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220468" y="3040937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79641" y="3040937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338815" y="3040937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8397989" y="3040937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02121" y="6107297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161295" y="6107297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220468" y="6107297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279641" y="6107297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338815" y="6107297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8397989" y="6107297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02121" y="9246575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161295" y="9246575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220468" y="9246575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2279641" y="9246575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5338815" y="9246575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18397989" y="9246575"/>
            <a:ext cx="2823552" cy="28228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85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49077" y="3048000"/>
            <a:ext cx="6712044" cy="807155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935752" y="3048000"/>
            <a:ext cx="6712044" cy="807155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6119431" y="3048000"/>
            <a:ext cx="6712044" cy="807155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339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1" cy="4775200"/>
          </a:xfrm>
        </p:spPr>
        <p:txBody>
          <a:bodyPr anchor="b"/>
          <a:lstStyle>
            <a:lvl1pPr algn="ctr">
              <a:defRPr sz="119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1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26" indent="0" algn="ctr">
              <a:buNone/>
              <a:defRPr sz="3999"/>
            </a:lvl2pPr>
            <a:lvl3pPr marL="1828251" indent="0" algn="ctr">
              <a:buNone/>
              <a:defRPr sz="3599"/>
            </a:lvl3pPr>
            <a:lvl4pPr marL="2742377" indent="0" algn="ctr">
              <a:buNone/>
              <a:defRPr sz="3199"/>
            </a:lvl4pPr>
            <a:lvl5pPr marL="3656503" indent="0" algn="ctr">
              <a:buNone/>
              <a:defRPr sz="3199"/>
            </a:lvl5pPr>
            <a:lvl6pPr marL="4570628" indent="0" algn="ctr">
              <a:buNone/>
              <a:defRPr sz="3199"/>
            </a:lvl6pPr>
            <a:lvl7pPr marL="5484754" indent="0" algn="ctr">
              <a:buNone/>
              <a:defRPr sz="3199"/>
            </a:lvl7pPr>
            <a:lvl8pPr marL="6398880" indent="0" algn="ctr">
              <a:buNone/>
              <a:defRPr sz="3199"/>
            </a:lvl8pPr>
            <a:lvl9pPr marL="7313005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22438401" y="971903"/>
            <a:ext cx="687712" cy="687533"/>
          </a:xfrm>
          <a:prstGeom prst="ellipse">
            <a:avLst/>
          </a:prstGeom>
          <a:solidFill>
            <a:srgbClr val="566A8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0710" y="645743"/>
            <a:ext cx="21031200" cy="1991831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1" y="3651250"/>
            <a:ext cx="21031200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396325" y="1039541"/>
            <a:ext cx="763795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chemeClr val="bg1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2400" b="1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2210635"/>
            <a:ext cx="24384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95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lang="en-US" sz="4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4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ov-lex.sk/pravne-predpisy/SK/ZZ/2008/640/20210201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08/448/20191001#prilohy.priloha-priloha_c_3_k_zakonu_c_448_2008_z_z.op-odrazka_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90281" y="4435813"/>
            <a:ext cx="1935804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200" b="1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PRÁVA PACIENTOV</a:t>
            </a:r>
            <a:endParaRPr lang="sk-SK" sz="6600" b="1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77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97294" y="6225702"/>
            <a:ext cx="1426074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4800" b="1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k-SK" sz="4800" b="1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sk-SK" sz="40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JUDr. Katarína Fedorová, PhD., LL.M. </a:t>
            </a:r>
            <a:endParaRPr lang="en-US" sz="4000" b="1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4006505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06506" y="921026"/>
            <a:ext cx="146393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104900"/>
            <a:ext cx="41528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Kategorizácia 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AC5A601-DC3C-41B9-BE79-A43DB13AA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778274"/>
            <a:ext cx="16783050" cy="88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4006505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06506" y="921026"/>
            <a:ext cx="146393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104900"/>
            <a:ext cx="41528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Kategorizácia 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1DD5E151-6E93-468D-8B0D-492D4DC87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3" y="4419600"/>
            <a:ext cx="22872694" cy="29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5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4006505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06506" y="921026"/>
            <a:ext cx="146393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104900"/>
            <a:ext cx="41528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Kategorizácia 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AC5A601-DC3C-41B9-BE79-A43DB13AA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721125"/>
            <a:ext cx="16783050" cy="8870625"/>
          </a:xfrm>
          <a:prstGeom prst="rect">
            <a:avLst/>
          </a:prstGeom>
        </p:spPr>
      </p:pic>
      <p:sp>
        <p:nvSpPr>
          <p:cNvPr id="2" name="Šípka: doprava 1">
            <a:extLst>
              <a:ext uri="{FF2B5EF4-FFF2-40B4-BE49-F238E27FC236}">
                <a16:creationId xmlns:a16="http://schemas.microsoft.com/office/drawing/2014/main" id="{13E8C18E-B1A7-40F9-9CC3-935D5EC23298}"/>
              </a:ext>
            </a:extLst>
          </p:cNvPr>
          <p:cNvSpPr/>
          <p:nvPr/>
        </p:nvSpPr>
        <p:spPr>
          <a:xfrm rot="10800000">
            <a:off x="8039100" y="8267700"/>
            <a:ext cx="4724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74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4006505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06506" y="921026"/>
            <a:ext cx="146393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104900"/>
            <a:ext cx="41528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Kategorizácia 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9365312-4630-4DF4-80E5-114525C5D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06" y="3943350"/>
            <a:ext cx="21445388" cy="41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4820034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20034" y="921026"/>
            <a:ext cx="247266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066800"/>
            <a:ext cx="491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Pomôcky pre ŤZP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70E1A924-986C-4546-A639-2612D3D79617}"/>
              </a:ext>
            </a:extLst>
          </p:cNvPr>
          <p:cNvSpPr txBox="1"/>
          <p:nvPr/>
        </p:nvSpPr>
        <p:spPr>
          <a:xfrm>
            <a:off x="2057400" y="2819401"/>
            <a:ext cx="1929765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i="1" dirty="0">
                <a:solidFill>
                  <a:schemeClr val="bg1"/>
                </a:solidFill>
              </a:rPr>
              <a:t>Peňažný príspevok na kúpu pomôcky, peňažný príspevok na výcvik používania pomôcky a peňažný príspevok na úpravu pomôcky možno poskytnúť, len ak sa pomôcka neposkytuje ani nepožičiava na základe verejného zdravotného poistenia, </a:t>
            </a:r>
            <a:r>
              <a:rPr lang="sk-SK" sz="5400" b="1" i="1" dirty="0">
                <a:solidFill>
                  <a:schemeClr val="bg1"/>
                </a:solidFill>
              </a:rPr>
              <a:t>s výnimkou druhého mechanického vozíka, druhého elektrického vozíka alebo druhého načúvacieho aparátu</a:t>
            </a:r>
            <a:r>
              <a:rPr lang="sk-SK" sz="5400" i="1" dirty="0">
                <a:solidFill>
                  <a:schemeClr val="bg1"/>
                </a:solidFill>
              </a:rPr>
              <a:t>. </a:t>
            </a:r>
          </a:p>
          <a:p>
            <a:endParaRPr lang="sk-SK" sz="5400" i="1" dirty="0">
              <a:solidFill>
                <a:schemeClr val="bg1"/>
              </a:solidFill>
            </a:endParaRPr>
          </a:p>
          <a:p>
            <a:endParaRPr lang="sk-SK" sz="5400" i="1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§ 24 ods. 3 zákona č. 447/2008 </a:t>
            </a:r>
            <a:r>
              <a:rPr lang="sk-SK" dirty="0" err="1">
                <a:solidFill>
                  <a:schemeClr val="bg1"/>
                </a:solidFill>
              </a:rPr>
              <a:t>Z.z</a:t>
            </a:r>
            <a:r>
              <a:rPr lang="sk-SK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38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4820034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20034" y="921026"/>
            <a:ext cx="247266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066800"/>
            <a:ext cx="491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Pomôcky pre ŤZP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70E1A924-986C-4546-A639-2612D3D79617}"/>
              </a:ext>
            </a:extLst>
          </p:cNvPr>
          <p:cNvSpPr txBox="1"/>
          <p:nvPr/>
        </p:nvSpPr>
        <p:spPr>
          <a:xfrm>
            <a:off x="2057400" y="2819401"/>
            <a:ext cx="19297650" cy="10341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i="1" dirty="0">
                <a:solidFill>
                  <a:schemeClr val="bg1"/>
                </a:solidFill>
              </a:rPr>
              <a:t>. </a:t>
            </a:r>
          </a:p>
          <a:p>
            <a:endParaRPr lang="sk-SK" sz="5400" i="1" dirty="0">
              <a:solidFill>
                <a:schemeClr val="bg1"/>
              </a:solidFill>
            </a:endParaRPr>
          </a:p>
          <a:p>
            <a:endParaRPr lang="sk-SK" sz="5400" i="1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Opatrenie  Ministerstva práce, sociálnych vecí a rodiny Slovenskej republiky z 18. decembra 2008,</a:t>
            </a:r>
          </a:p>
          <a:p>
            <a:r>
              <a:rPr lang="sk-SK" dirty="0">
                <a:solidFill>
                  <a:schemeClr val="bg1"/>
                </a:solidFill>
              </a:rPr>
              <a:t>ktorým sa ustanovuje zoznam pomôcok a maximálne zohľadňované sumy z ceny pomôcok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1332630F-C2EB-4E47-AD0F-18A2E3786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744281"/>
            <a:ext cx="16841140" cy="82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4820034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20034" y="921026"/>
            <a:ext cx="247266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066800"/>
            <a:ext cx="491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Pomôcky pre ŤZP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70E1A924-986C-4546-A639-2612D3D79617}"/>
              </a:ext>
            </a:extLst>
          </p:cNvPr>
          <p:cNvSpPr txBox="1"/>
          <p:nvPr/>
        </p:nvSpPr>
        <p:spPr>
          <a:xfrm>
            <a:off x="2057400" y="2819401"/>
            <a:ext cx="19297650" cy="923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i="1" dirty="0">
                <a:solidFill>
                  <a:schemeClr val="bg1"/>
                </a:solidFill>
              </a:rPr>
              <a:t>. </a:t>
            </a:r>
          </a:p>
          <a:p>
            <a:endParaRPr lang="sk-SK" sz="5400" i="1" dirty="0">
              <a:solidFill>
                <a:schemeClr val="bg1"/>
              </a:solidFill>
            </a:endParaRPr>
          </a:p>
          <a:p>
            <a:endParaRPr lang="sk-SK" sz="5400" i="1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EC61541-B206-4959-A248-9BFAF04CE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076" y="1403488"/>
            <a:ext cx="11616374" cy="114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3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4820034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20034" y="921026"/>
            <a:ext cx="247266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066800"/>
            <a:ext cx="491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Pomôcky pre ŤZP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70E1A924-986C-4546-A639-2612D3D79617}"/>
              </a:ext>
            </a:extLst>
          </p:cNvPr>
          <p:cNvSpPr txBox="1"/>
          <p:nvPr/>
        </p:nvSpPr>
        <p:spPr>
          <a:xfrm>
            <a:off x="2057400" y="2819401"/>
            <a:ext cx="19297650" cy="923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i="1" dirty="0">
                <a:solidFill>
                  <a:schemeClr val="bg1"/>
                </a:solidFill>
              </a:rPr>
              <a:t>. </a:t>
            </a:r>
          </a:p>
          <a:p>
            <a:endParaRPr lang="sk-SK" sz="5400" i="1" dirty="0">
              <a:solidFill>
                <a:schemeClr val="bg1"/>
              </a:solidFill>
            </a:endParaRPr>
          </a:p>
          <a:p>
            <a:endParaRPr lang="sk-SK" sz="5400" i="1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EAB397CE-1740-4576-869E-82DD9D43C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426804"/>
            <a:ext cx="16459200" cy="983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2209800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57400" y="921026"/>
            <a:ext cx="152400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1085850"/>
            <a:ext cx="31813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Otázka 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70E1A924-986C-4546-A639-2612D3D79617}"/>
              </a:ext>
            </a:extLst>
          </p:cNvPr>
          <p:cNvSpPr txBox="1"/>
          <p:nvPr/>
        </p:nvSpPr>
        <p:spPr>
          <a:xfrm>
            <a:off x="990600" y="2819401"/>
            <a:ext cx="20364450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i="1" dirty="0">
                <a:solidFill>
                  <a:schemeClr val="bg1"/>
                </a:solidFill>
              </a:rPr>
              <a:t>Prosím o </a:t>
            </a:r>
            <a:r>
              <a:rPr lang="sk-SK" sz="5400" i="1" dirty="0" err="1">
                <a:solidFill>
                  <a:schemeClr val="bg1"/>
                </a:solidFill>
              </a:rPr>
              <a:t>info</a:t>
            </a:r>
            <a:r>
              <a:rPr lang="sk-SK" sz="5400" i="1" dirty="0">
                <a:solidFill>
                  <a:schemeClr val="bg1"/>
                </a:solidFill>
              </a:rPr>
              <a:t> ku kúpeľnej liečbe. Ako často je možná, ak ide o dieťa? Vždy v trvaní max. 3 týždne alebo aj 5? Rodič - </a:t>
            </a:r>
            <a:r>
              <a:rPr lang="sk-SK" sz="5400" i="1" dirty="0" err="1">
                <a:solidFill>
                  <a:schemeClr val="bg1"/>
                </a:solidFill>
              </a:rPr>
              <a:t>doprovod</a:t>
            </a:r>
            <a:r>
              <a:rPr lang="sk-SK" sz="5400" i="1" dirty="0">
                <a:solidFill>
                  <a:schemeClr val="bg1"/>
                </a:solidFill>
              </a:rPr>
              <a:t> si vždy všetko hradí sám? Môže byť v tomto </a:t>
            </a:r>
            <a:r>
              <a:rPr lang="sk-SK" sz="5400" i="1" dirty="0" err="1">
                <a:solidFill>
                  <a:schemeClr val="bg1"/>
                </a:solidFill>
              </a:rPr>
              <a:t>pandemickom</a:t>
            </a:r>
            <a:r>
              <a:rPr lang="sk-SK" sz="5400" i="1" dirty="0">
                <a:solidFill>
                  <a:schemeClr val="bg1"/>
                </a:solidFill>
              </a:rPr>
              <a:t> roku potvrdenie od odborného lekára, ktoré sa prikladá k žiadosti, staršie ako 6 mesiacov? </a:t>
            </a:r>
          </a:p>
          <a:p>
            <a:endParaRPr lang="sk-SK" sz="5400" i="1" dirty="0">
              <a:solidFill>
                <a:schemeClr val="bg1"/>
              </a:solidFill>
            </a:endParaRPr>
          </a:p>
          <a:p>
            <a:r>
              <a:rPr lang="sk-SK" sz="5400" i="1" dirty="0">
                <a:solidFill>
                  <a:schemeClr val="bg1"/>
                </a:solidFill>
              </a:rPr>
              <a:t>Syn bude mať čoskoro 10 r., paradoxne na žiadosť o </a:t>
            </a:r>
            <a:r>
              <a:rPr lang="sk-SK" sz="5400" i="1" dirty="0" err="1">
                <a:solidFill>
                  <a:schemeClr val="bg1"/>
                </a:solidFill>
              </a:rPr>
              <a:t>kúpeľňú</a:t>
            </a:r>
            <a:r>
              <a:rPr lang="sk-SK" sz="5400" i="1" dirty="0">
                <a:solidFill>
                  <a:schemeClr val="bg1"/>
                </a:solidFill>
              </a:rPr>
              <a:t> liečbu musíme uvádzať jeho sekundárne dg., pretože jeho hlavné genetické ojedinelé ochorenie revízni lekári nepoznajú a žiadosti o kúpele nám zamietali. Na odvolanie sa nám podarilo absolvovať kúpele v Turčianskych Tepliciach 3x. Radi by sme aj toto leto.</a:t>
            </a:r>
          </a:p>
        </p:txBody>
      </p:sp>
    </p:spTree>
    <p:extLst>
      <p:ext uri="{BB962C8B-B14F-4D97-AF65-F5344CB8AC3E}">
        <p14:creationId xmlns:p14="http://schemas.microsoft.com/office/powerpoint/2010/main" val="27613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" y="953372"/>
            <a:ext cx="5619748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19750" y="953372"/>
            <a:ext cx="114300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162050"/>
            <a:ext cx="59115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Kúpeľná liečba 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2670937"/>
            <a:ext cx="20783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Indikačný zoznam pre kúpeľnú starostlivosť – príloha č. 6 zákona č. 577/2004 </a:t>
            </a:r>
            <a:r>
              <a:rPr lang="sk-SK" sz="4400" dirty="0" err="1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Z.z</a:t>
            </a:r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– ochorenia A/B, špecialista, dĺžka, kontraindikácie, opakovanie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38400" y="6037935"/>
            <a:ext cx="20783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Oslobodenie od úhrady sprievodcu – dieťa do 3 rokov, do 18 rokov iba pri onkologickej liečbe  </a:t>
            </a:r>
            <a:endParaRPr lang="en-US" sz="44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38400" y="9385385"/>
            <a:ext cx="207835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Covid -Ak nebola poskytnutá kúpeľná starostlivosť počas krízovej situácie osobe, </a:t>
            </a:r>
            <a:r>
              <a:rPr lang="sk-SK" sz="4400" b="1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ktorej bol vystavený návrh na kúpeľnú starostlivosť</a:t>
            </a:r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a lekár oprávnený podať návrh na kúpeľnú starostlivosť potvrdí na žiadosť tejto osoby do dvoch mesiacov od odvolania krízovej situácie potrebu kúpeľnej starostlivosti.  </a:t>
            </a:r>
            <a:endParaRPr lang="en-US" sz="44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71549" y="2770043"/>
            <a:ext cx="862201" cy="862201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971549" y="6122371"/>
            <a:ext cx="862201" cy="862201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971549" y="9451787"/>
            <a:ext cx="862201" cy="862201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4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ardrop 58"/>
          <p:cNvSpPr/>
          <p:nvPr/>
        </p:nvSpPr>
        <p:spPr>
          <a:xfrm rot="13500000">
            <a:off x="12685733" y="5059306"/>
            <a:ext cx="2383953" cy="2383953"/>
          </a:xfrm>
          <a:prstGeom prst="teardrop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ardrop 59"/>
          <p:cNvSpPr/>
          <p:nvPr/>
        </p:nvSpPr>
        <p:spPr>
          <a:xfrm rot="2700000">
            <a:off x="7993297" y="5059305"/>
            <a:ext cx="2383953" cy="2383953"/>
          </a:xfrm>
          <a:prstGeom prst="teardrop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5709392" y="5157217"/>
            <a:ext cx="7714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sk-SK" b="1" dirty="0">
              <a:solidFill>
                <a:prstClr val="white">
                  <a:lumMod val="8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sk-SK" sz="4400" b="1" dirty="0">
                <a:solidFill>
                  <a:prstClr val="white">
                    <a:lumMod val="8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Sociálne zabezpečenie     </a:t>
            </a:r>
            <a:endParaRPr lang="en-US" sz="4400" b="1" dirty="0">
              <a:solidFill>
                <a:prstClr val="white">
                  <a:lumMod val="8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5760" y="5157217"/>
            <a:ext cx="8418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</a:t>
            </a:r>
          </a:p>
          <a:p>
            <a:r>
              <a:rPr lang="sk-SK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</a:t>
            </a:r>
            <a:r>
              <a:rPr lang="sk-SK" sz="4400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Zdravotná starostlivosť  </a:t>
            </a:r>
            <a:endParaRPr lang="en-US" sz="4400" b="1" dirty="0">
              <a:solidFill>
                <a:schemeClr val="bg1">
                  <a:lumMod val="8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4820034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20034" y="921026"/>
            <a:ext cx="247266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066800"/>
            <a:ext cx="491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Kúpeľná liečba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D381881-D7D4-445A-B413-A8DF1096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79" y="2149787"/>
            <a:ext cx="17474671" cy="1100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2209800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57400" y="921026"/>
            <a:ext cx="152400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1085850"/>
            <a:ext cx="31813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Otázka 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70E1A924-986C-4546-A639-2612D3D79617}"/>
              </a:ext>
            </a:extLst>
          </p:cNvPr>
          <p:cNvSpPr txBox="1"/>
          <p:nvPr/>
        </p:nvSpPr>
        <p:spPr>
          <a:xfrm>
            <a:off x="990600" y="2819401"/>
            <a:ext cx="20364450" cy="923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i="1" dirty="0">
                <a:solidFill>
                  <a:schemeClr val="bg1"/>
                </a:solidFill>
              </a:rPr>
              <a:t>Osoba so ZŤP- konkrétne PAS/porucha autistického spektra/ či má právo na prednostné vybavenie u lekára. Jedná sa o to, že mám dospelých synov s touto diagnózou a niekedy je veľký problém čakať u lekára hodinu a viac.</a:t>
            </a:r>
          </a:p>
          <a:p>
            <a:endParaRPr lang="sk-SK" sz="5400" i="1" dirty="0">
              <a:solidFill>
                <a:schemeClr val="bg1"/>
              </a:solidFill>
            </a:endParaRPr>
          </a:p>
          <a:p>
            <a:r>
              <a:rPr lang="sk-SK" sz="5400" i="1" dirty="0">
                <a:solidFill>
                  <a:schemeClr val="bg1"/>
                </a:solidFill>
              </a:rPr>
              <a:t>Ďalej je problém u takýchto “detí” vyšetrenie u zubára. A je potrebné robiť ošetrenie zubov v narkóze. Ale </a:t>
            </a:r>
            <a:r>
              <a:rPr lang="sk-SK" sz="5400" i="1" dirty="0" err="1">
                <a:solidFill>
                  <a:schemeClr val="bg1"/>
                </a:solidFill>
              </a:rPr>
              <a:t>čakačky</a:t>
            </a:r>
            <a:r>
              <a:rPr lang="sk-SK" sz="5400" i="1" dirty="0">
                <a:solidFill>
                  <a:schemeClr val="bg1"/>
                </a:solidFill>
              </a:rPr>
              <a:t> v nemocniciach sú aj vyše roka. V súkromných klinikách Vás vezmú skôr, ale všetko si musíme hradiť. Ako postupovať v tomto smere. Obrátiť sa na poisťovňu, ministerstvo, VÚC , aby bolo týchto nemocníc viac, kde by takéto vyšetrenie vykonávali?</a:t>
            </a:r>
          </a:p>
        </p:txBody>
      </p:sp>
    </p:spTree>
    <p:extLst>
      <p:ext uri="{BB962C8B-B14F-4D97-AF65-F5344CB8AC3E}">
        <p14:creationId xmlns:p14="http://schemas.microsoft.com/office/powerpoint/2010/main" val="23636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" y="921026"/>
            <a:ext cx="11128443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128442" y="921026"/>
            <a:ext cx="194553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152" y="1186773"/>
            <a:ext cx="102770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Poskytovanie zdravotnej starostlivosti 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7632" y="2670937"/>
            <a:ext cx="2159431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i="1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Zdravotná starostlivosť je poskytnutá správne, ak sa vykonajú všetky zdravotné výkony na správne určenie choroby so zabezpečením včasnej a účinnej liečby s cieľom uzdravenia osoby alebo zlepšenia stavu osoby pri zohľadnení súčasných poznatkov lekárskej vedy a v súlade so štandardnými postupmi na výkon prevencie, štandardnými diagnostickými postupmi a štandardnými terapeutickými postupmi pri zohľadnení individuálneho stavu pacienta. </a:t>
            </a:r>
          </a:p>
          <a:p>
            <a:endParaRPr lang="sk-SK" sz="6000" b="1" i="1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l-PL" sz="32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§ 4 ods. 3 zákona o zdravotnej starostlivosti </a:t>
            </a:r>
            <a:endParaRPr lang="sk-SK" sz="32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AU" sz="1600" b="1" i="1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8741664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449056" y="921026"/>
            <a:ext cx="292608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1133856"/>
            <a:ext cx="8741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Správne poskytovanie ZS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2670937"/>
            <a:ext cx="20783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Stanovenie diagnózy </a:t>
            </a:r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boli včas vykonané všetky vyšetrenia potrebné na správne určenie choroby, ktoré bolo možné v danom čase reálne vykonať?</a:t>
            </a:r>
            <a:endParaRPr lang="en-AU" sz="44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38399" y="6037935"/>
            <a:ext cx="20974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Liečba</a:t>
            </a:r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bola pacientovi zabezpečená najúčinnejšia možná liečba s ohľadom na jeho zdravotný stav a bola zabezpečená včas? </a:t>
            </a:r>
            <a:endParaRPr lang="en-US" sz="44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38400" y="9385385"/>
            <a:ext cx="20783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Posúdenie</a:t>
            </a:r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aktuálne poznatky medicíny &amp; štandardné diagnostické a terapeutické postupy – náležitá odborná úroveň  </a:t>
            </a:r>
            <a:endParaRPr lang="en-US" sz="44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71549" y="2770043"/>
            <a:ext cx="862201" cy="862201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971549" y="6122371"/>
            <a:ext cx="862201" cy="862201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971549" y="9451787"/>
            <a:ext cx="862201" cy="862201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" y="921025"/>
            <a:ext cx="8988358" cy="1015949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flipH="1">
            <a:off x="8813259" y="921025"/>
            <a:ext cx="175096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577" y="1043377"/>
            <a:ext cx="89883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Včasná diagnostika a liečba  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2670937"/>
            <a:ext cx="20783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Neodkladná zdravotná starostlivosť – odklad nie je prípustný, v ostatných prípadoch by pacient mal byť schopný počkať </a:t>
            </a:r>
            <a:endParaRPr lang="en-AU" sz="44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38399" y="6037935"/>
            <a:ext cx="20974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Časová dostupnosť zdravotnej starostlivosti - </a:t>
            </a:r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verejná minimálna sieť poskytovateľov </a:t>
            </a:r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 určité množstvo zdravotníckych zariadení určitého typu,  ktoré sú povinne </a:t>
            </a:r>
            <a:r>
              <a:rPr lang="sk-SK" sz="4400" dirty="0" err="1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zazmluvnené</a:t>
            </a:r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všetkými zdravotnými poisťovňami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38400" y="9385385"/>
            <a:ext cx="20783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Príčiny odkladu - nedostatok poskytovateľov a zdravotníckych pracovníkov,</a:t>
            </a:r>
          </a:p>
          <a:p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limity na výkony v zmluvách so zdravotnými poisťovňami</a:t>
            </a:r>
            <a:endParaRPr lang="en-US" sz="44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71549" y="2770043"/>
            <a:ext cx="862201" cy="862201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971549" y="6122371"/>
            <a:ext cx="862201" cy="862201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971549" y="9451787"/>
            <a:ext cx="862201" cy="862201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921026"/>
            <a:ext cx="9015983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flipH="1">
            <a:off x="8833104" y="921026"/>
            <a:ext cx="182880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684" y="1064934"/>
            <a:ext cx="108823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Dohoda o poskytovaní ZS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33855" y="1403488"/>
            <a:ext cx="21909692" cy="1655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k-SK" sz="3000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i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sk-SK" i="1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Právny vzťah, ktorého predmetom je poskytovanie zdravotnej starostlivosti, vzniká na základe dohody o poskytovaní zdravotnej starostlivosti, ktorú osoba uzatvorí s poskytovateľom, ak tento zákon neustanovuje inak.</a:t>
            </a:r>
          </a:p>
          <a:p>
            <a:pPr algn="just"/>
            <a:endParaRPr lang="sk-SK" sz="2800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sk-SK" sz="2800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§ 12 ods. 1 zákona o zdravotnej starostlivosti </a:t>
            </a:r>
          </a:p>
          <a:p>
            <a:pPr algn="just"/>
            <a:endParaRPr lang="sk-SK" sz="2800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sk-SK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Dohoda sa nevyžaduje, ak zdravotnú starostlivosť možno poskytnúť bez súhlasu pacienta: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neodkladná starostlivosť, ak nemožno včas získať informovaný súhlas, ale ho možno predpokladať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ochranné liečenie uložené súdom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ústavná starostlivosť, ak ide o osobu, ktorá šíri prenosnú chorobu, ktorá závažným spôsobom ohrozuje jej okolie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ambulantná alebo ústavná starostlivosť o osobu, ktorá v dôsledku duševnej choroby alebo s príznakmi duševnej poruchy ohrozuje seba alebo svoje okolie, alebo ak hrozí vážne zhoršenie jej zdravotného stavu</a:t>
            </a:r>
          </a:p>
          <a:p>
            <a:pPr algn="just"/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sk-SK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Dohodou sa realizuje </a:t>
            </a:r>
            <a:r>
              <a:rPr lang="sk-SK" u="sng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právo na slobodný výber poskytovateľa </a:t>
            </a:r>
          </a:p>
          <a:p>
            <a:pPr algn="just"/>
            <a:endParaRPr lang="sk-SK" u="sng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sk-SK" u="sng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Zmluvná voľnosť poskytovateľa</a:t>
            </a:r>
            <a:r>
              <a:rPr lang="sk-SK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je však obmedzená</a:t>
            </a:r>
            <a:endParaRPr lang="sk-SK" u="sng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b="1" u="sng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en-US" sz="2000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11651340" y="-6082644"/>
            <a:ext cx="45719" cy="21080688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921026"/>
            <a:ext cx="10267948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flipH="1">
            <a:off x="10267949" y="921026"/>
            <a:ext cx="209549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684" y="1064934"/>
            <a:ext cx="108823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Dohoda o poskytovaní ZS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42415" y="1403488"/>
            <a:ext cx="22001133" cy="1446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k-SK" sz="3000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i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sk-SK" i="1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Dohoda o poskytovaní všeobecnej ambulantnej starostlivosti sa uzatvára v písomnej forme najmenej na šesť mesiacov; jej prvopis je súčasťou zdravotnej dokumentácie a druhopis sa odovzdá osobe alebo jej zákonnému zástupcovi.</a:t>
            </a:r>
          </a:p>
          <a:p>
            <a:pPr algn="just"/>
            <a:endParaRPr lang="sk-SK" i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sk-SK" sz="2800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§ 12 ods. 7 zákona o zdravotnej starostlivosti </a:t>
            </a:r>
          </a:p>
          <a:p>
            <a:pPr algn="just"/>
            <a:endParaRPr lang="sk-SK" sz="2800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Dohoda musí mať </a:t>
            </a:r>
            <a:r>
              <a:rPr lang="sk-SK" u="sng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písomnú formu</a:t>
            </a:r>
            <a:r>
              <a:rPr lang="sk-SK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pri poskytovateľovi všeobecnej ambulantnej starostlivosti, ale aj špecialista poskytuje zdravotnú starostlivosť na základe dohody o poskytovaní zdravotnej starostlivosti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sk-SK" u="sng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Dohoda s poskytovateľom všeobecnej ambulantnej starostlivosti sa uzatvára na najmenej šesť mesiacov </a:t>
            </a:r>
          </a:p>
          <a:p>
            <a:pPr algn="just"/>
            <a:r>
              <a:rPr lang="sk-SK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     – </a:t>
            </a:r>
            <a:r>
              <a:rPr lang="sk-SK" u="sng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je možné ju uzatvoriť na dobu určitú</a:t>
            </a:r>
            <a:r>
              <a:rPr lang="sk-SK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– zaniká uplynutím doby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Dohoda s poskytovateľom – špecialistom sa uzatvára na akúkoľvek dobu/neurčito</a:t>
            </a:r>
          </a:p>
          <a:p>
            <a:pPr algn="just"/>
            <a:endParaRPr lang="sk-SK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en-US" sz="2000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11605620" y="-5451705"/>
            <a:ext cx="45719" cy="21172128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921026"/>
            <a:ext cx="6510528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10528" y="921026"/>
            <a:ext cx="234000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3330" y="1031994"/>
            <a:ext cx="61044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Odmietnutie dohody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02736" y="4096513"/>
            <a:ext cx="3669086" cy="3328415"/>
          </a:xfrm>
          <a:prstGeom prst="ellipse">
            <a:avLst/>
          </a:prstGeom>
          <a:noFill/>
          <a:ln w="127000">
            <a:solidFill>
              <a:srgbClr val="5BA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0596214" y="4096513"/>
            <a:ext cx="3457350" cy="3328415"/>
          </a:xfrm>
          <a:prstGeom prst="ellipse">
            <a:avLst/>
          </a:prstGeom>
          <a:noFill/>
          <a:ln w="127000">
            <a:solidFill>
              <a:srgbClr val="E5B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7377957" y="3968495"/>
            <a:ext cx="3457350" cy="3456433"/>
          </a:xfrm>
          <a:prstGeom prst="ellipse">
            <a:avLst/>
          </a:prstGeom>
          <a:noFill/>
          <a:ln w="127000">
            <a:solidFill>
              <a:srgbClr val="47B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68307" y="4275546"/>
            <a:ext cx="3051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>
              <a:solidFill>
                <a:schemeClr val="bg1"/>
              </a:solidFill>
            </a:endParaRPr>
          </a:p>
          <a:p>
            <a:pPr algn="ctr"/>
            <a:r>
              <a:rPr lang="sk-SK" dirty="0">
                <a:solidFill>
                  <a:schemeClr val="bg1"/>
                </a:solidFill>
              </a:rPr>
              <a:t>Neúnosné pracovné zaťaženie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42274" y="4216984"/>
            <a:ext cx="3604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>
              <a:solidFill>
                <a:schemeClr val="bg1"/>
              </a:solidFill>
            </a:endParaRPr>
          </a:p>
          <a:p>
            <a:pPr algn="ctr"/>
            <a:r>
              <a:rPr lang="sk-SK" dirty="0">
                <a:solidFill>
                  <a:schemeClr val="bg1"/>
                </a:solidFill>
              </a:rPr>
              <a:t>Osobný vzťah nezaručuje objektivitu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77956" y="4327791"/>
            <a:ext cx="3457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>
              <a:solidFill>
                <a:schemeClr val="bg1"/>
              </a:solidFill>
            </a:endParaRPr>
          </a:p>
          <a:p>
            <a:pPr algn="ctr"/>
            <a:r>
              <a:rPr lang="sk-SK" dirty="0">
                <a:solidFill>
                  <a:schemeClr val="bg1"/>
                </a:solidFill>
              </a:rPr>
              <a:t>Výhrada vo svedomí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6071" y="7316901"/>
            <a:ext cx="21676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b="1" i="1" dirty="0">
              <a:solidFill>
                <a:schemeClr val="bg1"/>
              </a:solidFill>
            </a:endParaRPr>
          </a:p>
          <a:p>
            <a:r>
              <a:rPr lang="sk-SK" b="1" i="1" dirty="0">
                <a:solidFill>
                  <a:schemeClr val="bg1"/>
                </a:solidFill>
              </a:rPr>
              <a:t>         </a:t>
            </a:r>
            <a:r>
              <a:rPr lang="sk-SK" b="1" dirty="0">
                <a:solidFill>
                  <a:schemeClr val="bg1"/>
                </a:solidFill>
              </a:rPr>
              <a:t>NIE ak má bydlisko v obvode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>
                <a:solidFill>
                  <a:schemeClr val="bg1"/>
                </a:solidFill>
              </a:rPr>
              <a:t>   </a:t>
            </a:r>
          </a:p>
          <a:p>
            <a:r>
              <a:rPr lang="sk-SK" b="1" dirty="0">
                <a:solidFill>
                  <a:schemeClr val="bg1"/>
                </a:solidFill>
              </a:rPr>
              <a:t>Špecialista odmietne pacienta (= uzatvorenie dohody) aj v prípade, ak pacient nemá </a:t>
            </a:r>
            <a:r>
              <a:rPr lang="sk-SK" b="1" u="sng" dirty="0">
                <a:solidFill>
                  <a:schemeClr val="bg1"/>
                </a:solidFill>
              </a:rPr>
              <a:t>výmenný lístok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70" y="2779059"/>
            <a:ext cx="1036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Poskytovateľ ambulantnej starostlivosti 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18558" y="7838491"/>
            <a:ext cx="548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Interrupcia, sterilizácia, AR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45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921026"/>
            <a:ext cx="7524749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flipH="1">
            <a:off x="7524750" y="921026"/>
            <a:ext cx="185683" cy="9649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684" y="1064934"/>
            <a:ext cx="108823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Odmietnutie dohody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95400" y="1403488"/>
            <a:ext cx="21748148" cy="1458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k-SK" sz="3000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i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sk-SK" i="1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Ak poskytovateľ odmietne návrh na uzatvorenie dohody o poskytovaní zdravotnej starostlivosti, príslušný samosprávny kraj preverí tieto skutočnosti na podnet osoby a bezodkladne určí, ktorý poskytovateľ s ňou uzatvorí takúto dohodu. Ak zistí, že odmietnutie uzatvorenia dohody o poskytovaní zdravotnej starostlivosti nebolo opodstatnené, môže určiť aj poskytovateľa, ktorý návrh na uzatvorenie dohody o poskytovaní zdravotnej starostlivosti odmietol. Poskytovateľ sa podľa možností určí tak, aby bol čo najmenej vzdialený od bydliska alebo pracoviska osoby. </a:t>
            </a:r>
            <a:r>
              <a:rPr lang="sk-SK" b="1" i="1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Rozhodnutie lekára samosprávneho kraja je poskytovateľ povinný rešpektovať.</a:t>
            </a:r>
          </a:p>
          <a:p>
            <a:pPr algn="just"/>
            <a:endParaRPr lang="sk-SK" i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sk-SK" sz="2800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§ 12 zákona o zdravotnej starostlivosti </a:t>
            </a:r>
          </a:p>
          <a:p>
            <a:pPr algn="just"/>
            <a:endParaRPr lang="sk-SK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sk-SK" b="1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Pri odmietnutí uzatvorenia dohody zvážiť: </a:t>
            </a:r>
          </a:p>
          <a:p>
            <a:pPr algn="just"/>
            <a:endParaRPr lang="sk-SK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Opodstatnenosť dôvodov odmietnutia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sk-SK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Vzdialenosť poskytovateľa od bydliska a pracoviska osoby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sk-SK" b="1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Rozhodnutie VÚC </a:t>
            </a:r>
            <a:r>
              <a:rPr lang="sk-SK" dirty="0">
                <a:solidFill>
                  <a:schemeClr val="bg1">
                    <a:lumMod val="8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– povinnosť uzatvoriť dohodu o poskytovaní ZS, NIE povinnosť nikdy takúto dohodu neukončiť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sk-SK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endParaRPr lang="en-US" sz="2000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11732112" y="-3586332"/>
            <a:ext cx="45719" cy="2091914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9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5886450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34051" y="941942"/>
            <a:ext cx="152400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085850"/>
            <a:ext cx="546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Zabezpečenie ZS  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70E1A924-986C-4546-A639-2612D3D79617}"/>
              </a:ext>
            </a:extLst>
          </p:cNvPr>
          <p:cNvSpPr txBox="1"/>
          <p:nvPr/>
        </p:nvSpPr>
        <p:spPr>
          <a:xfrm>
            <a:off x="990600" y="2819401"/>
            <a:ext cx="2036445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i="1" dirty="0">
                <a:solidFill>
                  <a:schemeClr val="bg1"/>
                </a:solidFill>
              </a:rPr>
              <a:t>Zdravotná poisťovňa je povinná vykonávať svoju činnosť tak, aby zabezpečila poistencom dostupnosť zdravotnej starostlivosti a nepretržitú dostupnosť všeobecnej ambulantnej zdravotnej starostlivosti, ambulantnej zdravotnej starostlivosti v špecializačnom odbore zubné lekárstvo a ústavnej zdravotnej starostlivosti v nemocnici  v rozsahu verejnej minimálnej siete poskytovateľov.</a:t>
            </a:r>
          </a:p>
          <a:p>
            <a:endParaRPr lang="sk-SK" sz="5400" i="1" dirty="0">
              <a:solidFill>
                <a:schemeClr val="bg1"/>
              </a:solidFill>
            </a:endParaRPr>
          </a:p>
          <a:p>
            <a:endParaRPr lang="sk-SK" sz="5400" i="1" dirty="0">
              <a:solidFill>
                <a:schemeClr val="bg1"/>
              </a:solidFill>
            </a:endParaRPr>
          </a:p>
          <a:p>
            <a:r>
              <a:rPr lang="sk-SK" sz="3200" dirty="0">
                <a:solidFill>
                  <a:schemeClr val="bg1"/>
                </a:solidFill>
              </a:rPr>
              <a:t>§ 15 ods. 1 písm. a) zákona č. 581/2004 </a:t>
            </a:r>
            <a:r>
              <a:rPr lang="sk-SK" sz="3200" dirty="0" err="1">
                <a:solidFill>
                  <a:schemeClr val="bg1"/>
                </a:solidFill>
              </a:rPr>
              <a:t>Z.z</a:t>
            </a:r>
            <a:r>
              <a:rPr lang="sk-SK" sz="3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35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" y="1065306"/>
            <a:ext cx="8020049" cy="82064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837170" y="993166"/>
            <a:ext cx="182880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1193204"/>
            <a:ext cx="8202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sk-SK" sz="3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ociálne</a:t>
            </a:r>
            <a:r>
              <a:rPr lang="sk-SK" sz="3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zabezpečenie – systém</a:t>
            </a:r>
            <a:endParaRPr lang="en-US" sz="3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636026"/>
            <a:ext cx="4820034" cy="100302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820034" y="6636026"/>
            <a:ext cx="4915839" cy="100302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735873" y="6636026"/>
            <a:ext cx="4915839" cy="100302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651712" y="6636026"/>
            <a:ext cx="4915839" cy="10030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9567551" y="6636026"/>
            <a:ext cx="4816449" cy="100302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34612" y="6798984"/>
            <a:ext cx="398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PRÁCENESCHOPNOSŤ</a:t>
            </a:r>
            <a:endParaRPr lang="en-U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50451" y="6798984"/>
            <a:ext cx="398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INVALIDITA</a:t>
            </a:r>
            <a:endParaRPr lang="en-U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199337" y="6798984"/>
            <a:ext cx="398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ŤZP</a:t>
            </a:r>
            <a:endParaRPr lang="en-U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115176" y="6798984"/>
            <a:ext cx="398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SOCIÁLNE SLUŽBY</a:t>
            </a:r>
            <a:endParaRPr lang="en-U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031015" y="6798984"/>
            <a:ext cx="398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HMOTNÁ NÚDZA</a:t>
            </a:r>
            <a:endParaRPr lang="en-U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0464" y="8153400"/>
            <a:ext cx="3570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rgbClr val="5BA2B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59809" y="4698931"/>
            <a:ext cx="3570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rgbClr val="D1565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408695" y="8153399"/>
            <a:ext cx="3570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rgbClr val="13C7B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324534" y="4698931"/>
            <a:ext cx="3570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rgbClr val="E5B05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0240373" y="8154779"/>
            <a:ext cx="3570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rgbClr val="47B28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6967847" y="7639050"/>
            <a:ext cx="620212" cy="534666"/>
          </a:xfrm>
          <a:prstGeom prst="triangl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16799525" y="7639050"/>
            <a:ext cx="620212" cy="534666"/>
          </a:xfrm>
          <a:prstGeom prst="triangl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Isosceles Triangle 61"/>
          <p:cNvSpPr/>
          <p:nvPr/>
        </p:nvSpPr>
        <p:spPr>
          <a:xfrm>
            <a:off x="11917162" y="6121677"/>
            <a:ext cx="620212" cy="534666"/>
          </a:xfrm>
          <a:prstGeom prst="triangle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Isosceles Triangle 62"/>
          <p:cNvSpPr/>
          <p:nvPr/>
        </p:nvSpPr>
        <p:spPr>
          <a:xfrm>
            <a:off x="2171700" y="6121677"/>
            <a:ext cx="620212" cy="534666"/>
          </a:xfrm>
          <a:prstGeom prst="triangl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Isosceles Triangle 63"/>
          <p:cNvSpPr/>
          <p:nvPr/>
        </p:nvSpPr>
        <p:spPr>
          <a:xfrm>
            <a:off x="21662624" y="6121677"/>
            <a:ext cx="620212" cy="534666"/>
          </a:xfrm>
          <a:prstGeom prst="triangle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7B289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0464" y="3063735"/>
            <a:ext cx="39005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Sociálna poisťovňa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Nemocenské poberá iba osoba, ktorá bola nemocensky poistená, max. 52 týždňov.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346709" y="8531085"/>
            <a:ext cx="390058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Sociálna poisťovňa</a:t>
            </a:r>
          </a:p>
          <a:p>
            <a:pPr algn="ctr"/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Percento invalidity stanovené zákonom, podmienkou poberania ID je dôchodkové poistenie. </a:t>
            </a:r>
          </a:p>
          <a:p>
            <a:pPr algn="ctr"/>
            <a:endParaRPr lang="en-US" sz="22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184642" y="8531085"/>
            <a:ext cx="3900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Obce a VÚC</a:t>
            </a:r>
          </a:p>
          <a:p>
            <a:pPr algn="ctr"/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Opatrovateľská služba, domovy sociálnych služieb.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276975" y="3063735"/>
            <a:ext cx="3900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err="1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UPSVaR</a:t>
            </a:r>
            <a:endParaRPr lang="sk-SK" sz="2800" b="1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Percento stanovené zákonom, preukaz ŤZP, parkovací preukaz,</a:t>
            </a:r>
          </a:p>
          <a:p>
            <a:pPr algn="ctr"/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18 peňažných príspevkov. 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022437" y="3063735"/>
            <a:ext cx="3900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err="1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UPSVaR</a:t>
            </a:r>
            <a:endParaRPr lang="sk-SK" sz="2800" b="1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sk-SK" sz="28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Zabezpečenie nevyhnutných životných potrieb pre každého s príjmom pod úrovňou ŽM. </a:t>
            </a:r>
            <a:r>
              <a:rPr lang="sk-SK" sz="2800" b="1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9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2209800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57400" y="921026"/>
            <a:ext cx="152400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1085850"/>
            <a:ext cx="31813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Otázka 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70E1A924-986C-4546-A639-2612D3D79617}"/>
              </a:ext>
            </a:extLst>
          </p:cNvPr>
          <p:cNvSpPr txBox="1"/>
          <p:nvPr/>
        </p:nvSpPr>
        <p:spPr>
          <a:xfrm>
            <a:off x="990600" y="2819401"/>
            <a:ext cx="20364450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i="1" dirty="0">
                <a:solidFill>
                  <a:schemeClr val="bg1"/>
                </a:solidFill>
              </a:rPr>
              <a:t>Nakoľko som matka 7 ročnej dcérky, ktorej bola v r. 2015 diagnostikovaná choroba </a:t>
            </a:r>
            <a:r>
              <a:rPr lang="sk-SK" sz="5400" i="1" dirty="0" err="1">
                <a:solidFill>
                  <a:schemeClr val="bg1"/>
                </a:solidFill>
              </a:rPr>
              <a:t>Morbus</a:t>
            </a:r>
            <a:r>
              <a:rPr lang="sk-SK" sz="5400" i="1" dirty="0">
                <a:solidFill>
                  <a:schemeClr val="bg1"/>
                </a:solidFill>
              </a:rPr>
              <a:t> </a:t>
            </a:r>
            <a:r>
              <a:rPr lang="sk-SK" sz="5400" i="1" dirty="0" err="1">
                <a:solidFill>
                  <a:schemeClr val="bg1"/>
                </a:solidFill>
              </a:rPr>
              <a:t>Gaucher</a:t>
            </a:r>
            <a:r>
              <a:rPr lang="sk-SK" sz="5400" i="1" dirty="0">
                <a:solidFill>
                  <a:schemeClr val="bg1"/>
                </a:solidFill>
              </a:rPr>
              <a:t> a v r. 2019 nastali komplikácie s jej zdravotným stavom a pridružili sa ďalšie diagnózy, rada by som sa prosím dozvedela, či mám nárok ako matka na nejaký príspevok alebo dávku od štátu. Do dovŕšenia 6 veku Klárky som bola na predĺženej rodičovskej dovolenke. Momentálne som nezamestnaná. Do mája 2021 mám nárok na podporu, no z dôvodu pravidelnej infúznej liečby (pravidelne každý druhý týždeň), hospitalizácii, kontrolám a stále nestanovenej liečbe si neviem nájsť adekvátne zamestnanie. </a:t>
            </a:r>
          </a:p>
          <a:p>
            <a:endParaRPr lang="sk-SK" sz="5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1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 bwMode="auto">
          <a:xfrm>
            <a:off x="3209203" y="3050661"/>
            <a:ext cx="933085" cy="933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anchor="ctr"/>
          <a:lstStyle/>
          <a:p>
            <a:pPr algn="ctr" defTabSz="1219261">
              <a:defRPr/>
            </a:pPr>
            <a:endParaRPr lang="id-ID" sz="4000" dirty="0">
              <a:solidFill>
                <a:prstClr val="white"/>
              </a:solidFill>
              <a:latin typeface="Lato Light"/>
              <a:cs typeface="Lato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23601" y="2948808"/>
            <a:ext cx="19044375" cy="4062661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defTabSz="1828434"/>
            <a:r>
              <a:rPr lang="sk-SK" dirty="0">
                <a:solidFill>
                  <a:srgbClr val="737572"/>
                </a:solidFill>
                <a:latin typeface="Lato Light"/>
              </a:rPr>
              <a:t>Stravovanie a pitný režim, vyprázdňovanie močového mechúra a hrubého čreva, osobná hygiena, celkový kúpeľ, obliekanie, zmena polohy, sedenie a státie, pohyb po schodoch, pohyb po rovine, orientácia v prostredí, dodržiavanie liečebného režimu, potreba dohľadu </a:t>
            </a:r>
          </a:p>
          <a:p>
            <a:pPr defTabSz="1828434"/>
            <a:endParaRPr lang="sk-SK" dirty="0">
              <a:solidFill>
                <a:srgbClr val="737572"/>
              </a:solidFill>
              <a:latin typeface="Lato Light"/>
            </a:endParaRPr>
          </a:p>
          <a:p>
            <a:pPr defTabSz="1828434"/>
            <a:r>
              <a:rPr lang="sk-SK" dirty="0">
                <a:solidFill>
                  <a:srgbClr val="737572"/>
                </a:solidFill>
                <a:latin typeface="Lato Light"/>
              </a:rPr>
              <a:t>Za jednotlivé oblasti sa prideľujú body, a to buď 10, čo znamená, že zdravotne postihnutý pomoc nepotrebuje, 5, ak pomoc potrebuje pri niektorých úkonoch a 0, keď pomoc potrebuje pri všetkých.   </a:t>
            </a:r>
            <a:endParaRPr lang="ru-RU" sz="2800" dirty="0">
              <a:solidFill>
                <a:srgbClr val="737572"/>
              </a:solidFill>
              <a:latin typeface="Lato Light"/>
            </a:endParaRPr>
          </a:p>
        </p:txBody>
      </p:sp>
      <p:sp>
        <p:nvSpPr>
          <p:cNvPr id="55" name="Shape 188"/>
          <p:cNvSpPr/>
          <p:nvPr/>
        </p:nvSpPr>
        <p:spPr>
          <a:xfrm>
            <a:off x="13420782" y="10317040"/>
            <a:ext cx="7660681" cy="1633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8288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sk-SK" sz="2800" b="1" dirty="0">
                <a:solidFill>
                  <a:srgbClr val="737572"/>
                </a:solidFill>
                <a:latin typeface="Lato Light"/>
                <a:ea typeface="Lato Light"/>
                <a:cs typeface="Lato Light"/>
              </a:rPr>
              <a:t> </a:t>
            </a:r>
            <a:endParaRPr lang="en-US" sz="2800" b="1" dirty="0">
              <a:solidFill>
                <a:srgbClr val="737572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8897" y="397514"/>
            <a:ext cx="9182065" cy="1558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434">
              <a:lnSpc>
                <a:spcPct val="120000"/>
              </a:lnSpc>
            </a:pPr>
            <a:r>
              <a:rPr lang="sk-SK" sz="5400" dirty="0">
                <a:solidFill>
                  <a:srgbClr val="445469"/>
                </a:solidFill>
                <a:latin typeface="Lato Black"/>
                <a:cs typeface="Lato Black"/>
              </a:rPr>
              <a:t>Odkázanosť na opatrovanie   </a:t>
            </a:r>
          </a:p>
          <a:p>
            <a:pPr defTabSz="1828434">
              <a:lnSpc>
                <a:spcPct val="120000"/>
              </a:lnSpc>
            </a:pPr>
            <a:r>
              <a:rPr lang="sk-SK" sz="2800" dirty="0">
                <a:solidFill>
                  <a:srgbClr val="737572"/>
                </a:solidFill>
                <a:latin typeface="Lato Light"/>
                <a:cs typeface="Lato Light"/>
              </a:rPr>
              <a:t>Osoby so zdravotným postihnutím/seniori</a:t>
            </a:r>
            <a:endParaRPr lang="en-US" sz="2800" dirty="0">
              <a:solidFill>
                <a:srgbClr val="737572"/>
              </a:solidFill>
              <a:latin typeface="Lato Light"/>
              <a:cs typeface="Lato Light"/>
            </a:endParaRPr>
          </a:p>
        </p:txBody>
      </p:sp>
      <p:sp>
        <p:nvSpPr>
          <p:cNvPr id="2" name="Ovál 1"/>
          <p:cNvSpPr/>
          <p:nvPr/>
        </p:nvSpPr>
        <p:spPr>
          <a:xfrm>
            <a:off x="3209200" y="5259892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/>
            <a:endParaRPr lang="sk-SK">
              <a:solidFill>
                <a:prstClr val="white"/>
              </a:solidFill>
              <a:latin typeface="Lato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A2C74-390C-4591-A2B5-9C724A2C2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879" y="7286214"/>
            <a:ext cx="10893624" cy="642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29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188"/>
          <p:cNvSpPr/>
          <p:nvPr/>
        </p:nvSpPr>
        <p:spPr>
          <a:xfrm>
            <a:off x="13420782" y="10317040"/>
            <a:ext cx="7660681" cy="1633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8288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sk-SK" sz="2800" b="1" dirty="0">
                <a:solidFill>
                  <a:srgbClr val="737572"/>
                </a:solidFill>
                <a:latin typeface="Lato Light"/>
                <a:ea typeface="Lato Light"/>
                <a:cs typeface="Lato Light"/>
              </a:rPr>
              <a:t> </a:t>
            </a:r>
            <a:endParaRPr lang="en-US" sz="2800" b="1" dirty="0">
              <a:solidFill>
                <a:srgbClr val="737572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2992" y="397514"/>
            <a:ext cx="22506370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434">
              <a:lnSpc>
                <a:spcPct val="120000"/>
              </a:lnSpc>
            </a:pPr>
            <a:r>
              <a:rPr lang="sk-SK" sz="5400" dirty="0">
                <a:solidFill>
                  <a:srgbClr val="445469"/>
                </a:solidFill>
                <a:latin typeface="Lato Black"/>
                <a:cs typeface="Lato Black"/>
              </a:rPr>
              <a:t>Opatrovanie </a:t>
            </a:r>
            <a:endParaRPr lang="en-US" sz="5400" dirty="0">
              <a:solidFill>
                <a:srgbClr val="445469"/>
              </a:solidFill>
              <a:latin typeface="Lato Black"/>
              <a:cs typeface="Lato Black"/>
            </a:endParaRPr>
          </a:p>
          <a:p>
            <a:pPr defTabSz="1828434">
              <a:lnSpc>
                <a:spcPct val="120000"/>
              </a:lnSpc>
            </a:pPr>
            <a:r>
              <a:rPr lang="sk-SK" sz="2800" b="1" dirty="0">
                <a:solidFill>
                  <a:srgbClr val="737572"/>
                </a:solidFill>
                <a:latin typeface="Lato Light"/>
                <a:cs typeface="Lato Light"/>
              </a:rPr>
              <a:t>Posudzovanie odkázanosti - Príloha č. 3 zákona č. 448/2008 </a:t>
            </a:r>
            <a:r>
              <a:rPr lang="sk-SK" sz="2800" b="1" dirty="0" err="1">
                <a:solidFill>
                  <a:srgbClr val="737572"/>
                </a:solidFill>
                <a:latin typeface="Lato Light"/>
                <a:cs typeface="Lato Light"/>
              </a:rPr>
              <a:t>Z.z</a:t>
            </a:r>
            <a:r>
              <a:rPr lang="sk-SK" sz="2800" b="1" dirty="0">
                <a:solidFill>
                  <a:srgbClr val="737572"/>
                </a:solidFill>
                <a:latin typeface="Lato Light"/>
                <a:cs typeface="Lato Light"/>
              </a:rPr>
              <a:t>. o sociálnych službách   </a:t>
            </a:r>
            <a:endParaRPr lang="en-US" sz="2800" b="1" dirty="0">
              <a:solidFill>
                <a:srgbClr val="737572"/>
              </a:solidFill>
              <a:latin typeface="Lato Light"/>
              <a:cs typeface="Lato Light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28666F1-8B66-4A9C-8517-7A7E1D562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93" y="3210251"/>
            <a:ext cx="23443609" cy="3780518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206C64EC-2849-440F-9CA2-2DDC9113F438}"/>
              </a:ext>
            </a:extLst>
          </p:cNvPr>
          <p:cNvSpPr txBox="1"/>
          <p:nvPr/>
        </p:nvSpPr>
        <p:spPr>
          <a:xfrm>
            <a:off x="492993" y="8196913"/>
            <a:ext cx="2221454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434"/>
            <a:r>
              <a:rPr lang="sk-SK" sz="3200" b="1" dirty="0">
                <a:solidFill>
                  <a:srgbClr val="737572"/>
                </a:solidFill>
                <a:latin typeface="Lato Light"/>
              </a:rPr>
              <a:t>§ 49 ods. 12 zákona o sociálnych službách</a:t>
            </a:r>
            <a:r>
              <a:rPr lang="sk-SK" sz="3200" dirty="0">
                <a:solidFill>
                  <a:srgbClr val="737572"/>
                </a:solidFill>
                <a:latin typeface="Lato Light"/>
              </a:rPr>
              <a:t>: Ak fyzická osoba pri posudzovaní odkázanosti na pomoc inej fyzickej osoby podľa </a:t>
            </a:r>
            <a:r>
              <a:rPr lang="sk-SK" sz="3200" b="1" i="1" dirty="0">
                <a:solidFill>
                  <a:srgbClr val="737572"/>
                </a:solidFill>
                <a:latin typeface="Lato Light"/>
                <a:hlinkClick r:id="rId3" tooltip="Odkaz na predpis alebo ustanovenie"/>
              </a:rPr>
              <a:t>prílohy č. 3 písm. A</a:t>
            </a:r>
            <a:r>
              <a:rPr lang="sk-SK" sz="3200" dirty="0">
                <a:solidFill>
                  <a:srgbClr val="737572"/>
                </a:solidFill>
                <a:latin typeface="Lato Light"/>
              </a:rPr>
              <a:t> dvanásteho bodu dosiahne 0 bodov, jej stupeň odkázanosti je VI a na body dosiahnuté podľa </a:t>
            </a:r>
            <a:r>
              <a:rPr lang="sk-SK" sz="3200" b="1" i="1" dirty="0">
                <a:solidFill>
                  <a:srgbClr val="737572"/>
                </a:solidFill>
                <a:latin typeface="Lato Light"/>
                <a:hlinkClick r:id="rId3" tooltip="Odkaz na predpis alebo ustanovenie"/>
              </a:rPr>
              <a:t>prílohy č. 3 písm. A</a:t>
            </a:r>
            <a:r>
              <a:rPr lang="sk-SK" sz="3200" dirty="0">
                <a:solidFill>
                  <a:srgbClr val="737572"/>
                </a:solidFill>
                <a:latin typeface="Lato Light"/>
              </a:rPr>
              <a:t> prvého bodu až jedenásteho bodu sa neprihliada.</a:t>
            </a:r>
          </a:p>
          <a:p>
            <a:pPr defTabSz="1828434"/>
            <a:endParaRPr lang="sk-SK" sz="3200" dirty="0">
              <a:solidFill>
                <a:srgbClr val="737572"/>
              </a:solidFill>
              <a:latin typeface="Lato Light"/>
            </a:endParaRPr>
          </a:p>
          <a:p>
            <a:pPr defTabSz="1828434"/>
            <a:r>
              <a:rPr lang="sk-SK" sz="3200" b="1" dirty="0">
                <a:solidFill>
                  <a:srgbClr val="737572"/>
                </a:solidFill>
                <a:latin typeface="Lato Light"/>
              </a:rPr>
              <a:t>§ 49 ods. 13 zákona o sociálnych službách</a:t>
            </a:r>
            <a:r>
              <a:rPr lang="sk-SK" sz="3200" dirty="0">
                <a:solidFill>
                  <a:srgbClr val="737572"/>
                </a:solidFill>
                <a:latin typeface="Lato Light"/>
              </a:rPr>
              <a:t>: Pri posudzovaní odkázanosti neplnoletej fyzickej osoby na pomoc inej fyzickej osoby sa neprihliada na jednotlivé činnosti uvedené podľa </a:t>
            </a:r>
            <a:r>
              <a:rPr lang="sk-SK" sz="3200" b="1" i="1" dirty="0">
                <a:solidFill>
                  <a:srgbClr val="737572"/>
                </a:solidFill>
                <a:latin typeface="Lato Light"/>
                <a:hlinkClick r:id="rId3" tooltip="Odkaz na predpis alebo ustanovenie"/>
              </a:rPr>
              <a:t>prílohy č. 3 písm. A</a:t>
            </a:r>
            <a:r>
              <a:rPr lang="sk-SK" sz="3200" dirty="0">
                <a:solidFill>
                  <a:srgbClr val="737572"/>
                </a:solidFill>
                <a:latin typeface="Lato Light"/>
              </a:rPr>
              <a:t>, ktoré si nevie zabezpečiť neplnoletá fyzická osoba rovnakého veku a pohlavia bez zdravotného postihnutia alebo bez nepriaznivého zdravotného stavu.</a:t>
            </a:r>
          </a:p>
          <a:p>
            <a:pPr defTabSz="1828434"/>
            <a:endParaRPr lang="sk-SK" dirty="0">
              <a:solidFill>
                <a:srgbClr val="737572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14330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 bwMode="auto">
          <a:xfrm>
            <a:off x="1550211" y="3497347"/>
            <a:ext cx="933085" cy="933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anchor="ctr"/>
          <a:lstStyle/>
          <a:p>
            <a:pPr algn="ctr" defTabSz="1219261">
              <a:defRPr/>
            </a:pPr>
            <a:endParaRPr lang="id-ID" sz="4000" dirty="0">
              <a:latin typeface="Lato Light"/>
              <a:cs typeface="Lato Light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575349" y="5924036"/>
            <a:ext cx="933085" cy="933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anchor="ctr"/>
          <a:lstStyle/>
          <a:p>
            <a:pPr algn="ctr" defTabSz="1219261">
              <a:defRPr/>
            </a:pPr>
            <a:endParaRPr lang="id-ID" sz="4000" dirty="0">
              <a:latin typeface="Lato Light"/>
              <a:cs typeface="Lato Light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575349" y="8474980"/>
            <a:ext cx="933085" cy="9334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anchor="ctr"/>
          <a:lstStyle/>
          <a:p>
            <a:pPr algn="ctr" defTabSz="1219261">
              <a:defRPr/>
            </a:pPr>
            <a:endParaRPr lang="id-ID" sz="4000" dirty="0">
              <a:latin typeface="Lato Light"/>
              <a:cs typeface="Lato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10968" y="3265153"/>
            <a:ext cx="19921963" cy="2031335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just"/>
            <a:r>
              <a:rPr lang="sk-SK" sz="4000" b="1" dirty="0">
                <a:cs typeface="Lato Light"/>
              </a:rPr>
              <a:t>Osobný asistent - </a:t>
            </a:r>
            <a:r>
              <a:rPr lang="sk-SK" sz="4000" dirty="0">
                <a:cs typeface="Lato Light"/>
              </a:rPr>
              <a:t>pomôcť ŤZP začleniť sa do života – študovať, pracovať, cestovať, navštevovať kultúrne podujatia. </a:t>
            </a:r>
            <a:r>
              <a:rPr lang="sk-SK" sz="4000" b="1" dirty="0">
                <a:cs typeface="Lato Light"/>
              </a:rPr>
              <a:t>Opatrovateľ</a:t>
            </a:r>
            <a:r>
              <a:rPr lang="sk-SK" sz="4000" dirty="0">
                <a:cs typeface="Lato Light"/>
              </a:rPr>
              <a:t> - starať sa o hygienu a sebaobsluhu ŤZP a vykonávať v jeho domácnosti domáce práce. </a:t>
            </a:r>
            <a:endParaRPr lang="id-ID" sz="4000" dirty="0">
              <a:latin typeface="Lato Light"/>
              <a:cs typeface="Lato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10968" y="5714362"/>
            <a:ext cx="19921963" cy="1415782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just"/>
            <a:r>
              <a:rPr lang="sk-SK" sz="4000" b="1" dirty="0">
                <a:cs typeface="Lato Light"/>
              </a:rPr>
              <a:t>Príspevok na osobnú asistenciu </a:t>
            </a:r>
            <a:r>
              <a:rPr lang="sk-SK" sz="4000" dirty="0">
                <a:cs typeface="Lato Light"/>
              </a:rPr>
              <a:t>poberá ťažko zdravotne postihnutý, ktorý potom vypláca asistenta.</a:t>
            </a:r>
            <a:r>
              <a:rPr lang="sk-SK" sz="4000" b="1" dirty="0">
                <a:cs typeface="Lato Light"/>
              </a:rPr>
              <a:t> Príspevok na opatrovanie </a:t>
            </a:r>
            <a:r>
              <a:rPr lang="sk-SK" sz="4000" dirty="0">
                <a:cs typeface="Lato Light"/>
              </a:rPr>
              <a:t>poberá opatrovateľ. </a:t>
            </a:r>
            <a:endParaRPr lang="id-ID" sz="4000" dirty="0">
              <a:cs typeface="Lato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10968" y="8193396"/>
            <a:ext cx="19921963" cy="2031335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just"/>
            <a:r>
              <a:rPr lang="sk-SK" sz="4000" b="1" dirty="0">
                <a:cs typeface="Lato Light"/>
              </a:rPr>
              <a:t>Postavenie rodinného príslušníka - </a:t>
            </a:r>
            <a:r>
              <a:rPr lang="sk-SK" sz="4000" dirty="0">
                <a:cs typeface="Lato Light"/>
              </a:rPr>
              <a:t>osobná asistencia iba v rozsahu štyri hodiny denne, opatrovateľom naopak môže byť iba rodinný príslušník ťažko zdravotne postihnutého alebo osoba, ktorá s ním býva v jednej domácnosti. </a:t>
            </a:r>
            <a:endParaRPr lang="id-ID" sz="4000" dirty="0">
              <a:latin typeface="Lato Light"/>
              <a:cs typeface="Lato Light"/>
            </a:endParaRPr>
          </a:p>
        </p:txBody>
      </p:sp>
      <p:sp>
        <p:nvSpPr>
          <p:cNvPr id="55" name="Shape 188"/>
          <p:cNvSpPr/>
          <p:nvPr/>
        </p:nvSpPr>
        <p:spPr>
          <a:xfrm>
            <a:off x="13420782" y="10317040"/>
            <a:ext cx="7660681" cy="1633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82880" tIns="0" rIns="0" bIns="0" numCol="1" anchor="ctr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sk-SK" sz="2800" b="1" dirty="0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 </a:t>
            </a:r>
            <a:endParaRPr lang="en-US" sz="2800" b="1" dirty="0">
              <a:solidFill>
                <a:schemeClr val="tx1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8896" y="397514"/>
            <a:ext cx="12361294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sk-SK" sz="5400" dirty="0">
                <a:solidFill>
                  <a:schemeClr val="tx2"/>
                </a:solidFill>
                <a:latin typeface="Lato Black"/>
                <a:cs typeface="Lato Black"/>
              </a:rPr>
              <a:t>Peňažné príspevky</a:t>
            </a:r>
            <a:endParaRPr lang="en-US" sz="5400" dirty="0">
              <a:solidFill>
                <a:schemeClr val="tx2"/>
              </a:solidFill>
              <a:latin typeface="Lato Black"/>
              <a:cs typeface="Lato Black"/>
            </a:endParaRPr>
          </a:p>
          <a:p>
            <a:pPr>
              <a:lnSpc>
                <a:spcPct val="120000"/>
              </a:lnSpc>
            </a:pPr>
            <a:r>
              <a:rPr lang="sk-SK" sz="2800" dirty="0">
                <a:latin typeface="Lato Light"/>
                <a:cs typeface="Lato Light"/>
              </a:rPr>
              <a:t>Opatrovanie a osobná asistencia   </a:t>
            </a:r>
            <a:endParaRPr lang="en-US" sz="2800" dirty="0">
              <a:latin typeface="Lato Light"/>
              <a:cs typeface="Lato Light"/>
            </a:endParaRPr>
          </a:p>
        </p:txBody>
      </p:sp>
      <p:sp>
        <p:nvSpPr>
          <p:cNvPr id="2" name="Ovál 1"/>
          <p:cNvSpPr/>
          <p:nvPr/>
        </p:nvSpPr>
        <p:spPr>
          <a:xfrm>
            <a:off x="1568895" y="10981934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2910968" y="10777415"/>
            <a:ext cx="19921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4000" b="1" dirty="0">
                <a:cs typeface="Lato Light"/>
              </a:rPr>
              <a:t>Posudzovanie odkázanosti  </a:t>
            </a:r>
            <a:r>
              <a:rPr lang="sk-SK" sz="4000" dirty="0">
                <a:cs typeface="Lato Light"/>
              </a:rPr>
              <a:t>– osobná asistencia – príloha č. 4 zákona č. 447/2008 </a:t>
            </a:r>
            <a:r>
              <a:rPr lang="sk-SK" sz="4000" dirty="0" err="1">
                <a:cs typeface="Lato Light"/>
              </a:rPr>
              <a:t>Z.z</a:t>
            </a:r>
            <a:r>
              <a:rPr lang="sk-SK" sz="4000" dirty="0">
                <a:cs typeface="Lato Light"/>
              </a:rPr>
              <a:t>., opatrovanie – príloha č. 3 zákona o sociálnych službách. 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1333168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Callout 1"/>
          <p:cNvSpPr/>
          <p:nvPr/>
        </p:nvSpPr>
        <p:spPr>
          <a:xfrm>
            <a:off x="9042411" y="4343615"/>
            <a:ext cx="3436077" cy="2302172"/>
          </a:xfrm>
          <a:prstGeom prst="wedgeEllipseCallou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Callout 29"/>
          <p:cNvSpPr/>
          <p:nvPr/>
        </p:nvSpPr>
        <p:spPr>
          <a:xfrm flipH="1">
            <a:off x="11908515" y="4409453"/>
            <a:ext cx="3212756" cy="2302172"/>
          </a:xfrm>
          <a:prstGeom prst="wedgeEllipseCallou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148867" y="4709942"/>
            <a:ext cx="784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Q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048462" y="4744749"/>
            <a:ext cx="7845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11633733" y="4975600"/>
            <a:ext cx="1087639" cy="1087639"/>
          </a:xfrm>
          <a:prstGeom prst="ellipse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884271" y="5112380"/>
            <a:ext cx="84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&amp;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77953" y="7381392"/>
            <a:ext cx="96454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700" b="1" dirty="0">
                <a:solidFill>
                  <a:schemeClr val="bg1">
                    <a:lumMod val="8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ĎAKUJEM ZA POZORNOSŤ</a:t>
            </a:r>
            <a:endParaRPr lang="en-US" sz="2700" b="1" dirty="0">
              <a:solidFill>
                <a:schemeClr val="bg1">
                  <a:lumMod val="8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" y="977324"/>
            <a:ext cx="6153148" cy="964800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flipH="1">
            <a:off x="6038850" y="977324"/>
            <a:ext cx="114300" cy="964800"/>
          </a:xfrm>
          <a:prstGeom prst="rect">
            <a:avLst/>
          </a:prstGeom>
          <a:solidFill>
            <a:srgbClr val="4FA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170934"/>
            <a:ext cx="93298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Zdravotná starostlivosť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38400" y="7782689"/>
            <a:ext cx="207835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00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3962400" y="-315520"/>
            <a:ext cx="20314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00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4824" y="10684605"/>
            <a:ext cx="197815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300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62049" y="4560791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1098" y="4649714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2049" y="8156435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7D57B-AFE9-457D-8C54-866B8562263A}"/>
              </a:ext>
            </a:extLst>
          </p:cNvPr>
          <p:cNvSpPr txBox="1"/>
          <p:nvPr/>
        </p:nvSpPr>
        <p:spPr>
          <a:xfrm>
            <a:off x="1438273" y="8382853"/>
            <a:ext cx="203739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endParaRPr lang="sk-SK" sz="4000" dirty="0">
              <a:solidFill>
                <a:schemeClr val="bg1"/>
              </a:solidFill>
            </a:endParaRPr>
          </a:p>
          <a:p>
            <a:r>
              <a:rPr lang="sk-SK" sz="4000" dirty="0">
                <a:solidFill>
                  <a:schemeClr val="bg1"/>
                </a:solidFill>
              </a:rPr>
              <a:t>Medzinárodné zmluvy o ľudských právach a základných slobodách, ktoré boli ratifikované a vyhlásené spôsobom ustanoveným zákonom, majú prednosť pred zákonmi.</a:t>
            </a:r>
          </a:p>
          <a:p>
            <a:endParaRPr lang="sk-SK" sz="4000" dirty="0">
              <a:solidFill>
                <a:schemeClr val="bg1"/>
              </a:solidFill>
            </a:endParaRPr>
          </a:p>
          <a:p>
            <a:r>
              <a:rPr lang="sk-SK" sz="3200" dirty="0">
                <a:solidFill>
                  <a:schemeClr val="bg1"/>
                </a:solidFill>
              </a:rPr>
              <a:t>Čl. 7 ods. 5 Ústavy SR </a:t>
            </a:r>
          </a:p>
          <a:p>
            <a:r>
              <a:rPr lang="sk-SK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E2AAADA3-EFC3-43F2-A4F1-E28E3E33B938}"/>
              </a:ext>
            </a:extLst>
          </p:cNvPr>
          <p:cNvGraphicFramePr/>
          <p:nvPr/>
        </p:nvGraphicFramePr>
        <p:xfrm>
          <a:off x="4495799" y="1403488"/>
          <a:ext cx="13007383" cy="812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Šípka: obojsmerná vodorovná 1">
            <a:extLst>
              <a:ext uri="{FF2B5EF4-FFF2-40B4-BE49-F238E27FC236}">
                <a16:creationId xmlns:a16="http://schemas.microsoft.com/office/drawing/2014/main" id="{D3D1412C-3481-430F-99EA-036569894C30}"/>
              </a:ext>
            </a:extLst>
          </p:cNvPr>
          <p:cNvSpPr/>
          <p:nvPr/>
        </p:nvSpPr>
        <p:spPr>
          <a:xfrm>
            <a:off x="8972550" y="4488309"/>
            <a:ext cx="3067050" cy="999918"/>
          </a:xfrm>
          <a:prstGeom prst="leftRightArrow">
            <a:avLst/>
          </a:prstGeom>
          <a:solidFill>
            <a:srgbClr val="384849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64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2209800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57400" y="921026"/>
            <a:ext cx="152400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1085850"/>
            <a:ext cx="31813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Otázka 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70E1A924-986C-4546-A639-2612D3D79617}"/>
              </a:ext>
            </a:extLst>
          </p:cNvPr>
          <p:cNvSpPr txBox="1"/>
          <p:nvPr/>
        </p:nvSpPr>
        <p:spPr>
          <a:xfrm>
            <a:off x="990600" y="2819401"/>
            <a:ext cx="2036445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i="1" dirty="0">
                <a:solidFill>
                  <a:schemeClr val="bg1"/>
                </a:solidFill>
              </a:rPr>
              <a:t>Môžem sa opýtať, či mám ako osoba ZŤP (</a:t>
            </a:r>
            <a:r>
              <a:rPr lang="sk-SK" sz="5400" i="1" dirty="0" err="1">
                <a:solidFill>
                  <a:schemeClr val="bg1"/>
                </a:solidFill>
              </a:rPr>
              <a:t>Pompeho</a:t>
            </a:r>
            <a:r>
              <a:rPr lang="sk-SK" sz="5400" i="1" dirty="0">
                <a:solidFill>
                  <a:schemeClr val="bg1"/>
                </a:solidFill>
              </a:rPr>
              <a:t> choroba) nárok na predpísanie zdravotnej pomôcky, konkrétne </a:t>
            </a:r>
            <a:r>
              <a:rPr lang="sk-SK" sz="5400" b="1" i="1" dirty="0">
                <a:solidFill>
                  <a:schemeClr val="bg1"/>
                </a:solidFill>
              </a:rPr>
              <a:t>elektrického polohovacieho lôžka? </a:t>
            </a:r>
            <a:r>
              <a:rPr lang="sk-SK" sz="5400" i="1" dirty="0">
                <a:solidFill>
                  <a:schemeClr val="bg1"/>
                </a:solidFill>
              </a:rPr>
              <a:t>A ak áno, aký je postup pri predpísaní?</a:t>
            </a:r>
          </a:p>
          <a:p>
            <a:endParaRPr lang="sk-SK" sz="5400" i="1" dirty="0">
              <a:solidFill>
                <a:schemeClr val="bg1"/>
              </a:solidFill>
            </a:endParaRPr>
          </a:p>
          <a:p>
            <a:r>
              <a:rPr lang="sk-SK" sz="5400" i="1" dirty="0">
                <a:solidFill>
                  <a:schemeClr val="bg1"/>
                </a:solidFill>
              </a:rPr>
              <a:t>Priznám sa, že doteraz ak som niečo potrebovala (</a:t>
            </a:r>
            <a:r>
              <a:rPr lang="sk-SK" sz="5400" i="1" dirty="0" err="1">
                <a:solidFill>
                  <a:schemeClr val="bg1"/>
                </a:solidFill>
              </a:rPr>
              <a:t>chodítko</a:t>
            </a:r>
            <a:r>
              <a:rPr lang="sk-SK" sz="5400" i="1" dirty="0">
                <a:solidFill>
                  <a:schemeClr val="bg1"/>
                </a:solidFill>
              </a:rPr>
              <a:t>, vychádzkovú palicu, stoličku do kúpeľne a pod.), objednala som si to na vlastné náklady cez internet, nakoľko sa mi to zdalo jednoduchšie, keďže mám problémy s pohybom a osobne by som mala dosť problém to vybavovať.</a:t>
            </a:r>
          </a:p>
          <a:p>
            <a:endParaRPr lang="sk-SK" sz="5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" y="977324"/>
            <a:ext cx="6153148" cy="964800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flipH="1">
            <a:off x="6038850" y="977324"/>
            <a:ext cx="114300" cy="964800"/>
          </a:xfrm>
          <a:prstGeom prst="rect">
            <a:avLst/>
          </a:prstGeom>
          <a:solidFill>
            <a:srgbClr val="4FA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6058" y="1170934"/>
            <a:ext cx="93298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Poskytnutie pomôcok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38400" y="7782689"/>
            <a:ext cx="207835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00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3962400" y="-315520"/>
            <a:ext cx="20314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00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4824" y="10684605"/>
            <a:ext cx="197815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300" b="1" dirty="0">
              <a:solidFill>
                <a:schemeClr val="bg1">
                  <a:lumMod val="8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62049" y="4560791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1098" y="4649714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2049" y="8156435"/>
            <a:ext cx="5143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8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7D57B-AFE9-457D-8C54-866B8562263A}"/>
              </a:ext>
            </a:extLst>
          </p:cNvPr>
          <p:cNvSpPr txBox="1"/>
          <p:nvPr/>
        </p:nvSpPr>
        <p:spPr>
          <a:xfrm>
            <a:off x="1438273" y="8382853"/>
            <a:ext cx="203739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 </a:t>
            </a:r>
          </a:p>
          <a:p>
            <a:endParaRPr lang="sk-SK" sz="4000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E2AAADA3-EFC3-43F2-A4F1-E28E3E33B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610859"/>
              </p:ext>
            </p:extLst>
          </p:nvPr>
        </p:nvGraphicFramePr>
        <p:xfrm>
          <a:off x="4495799" y="1403488"/>
          <a:ext cx="13007383" cy="812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Šípka: obojsmerná vodorovná 1">
            <a:extLst>
              <a:ext uri="{FF2B5EF4-FFF2-40B4-BE49-F238E27FC236}">
                <a16:creationId xmlns:a16="http://schemas.microsoft.com/office/drawing/2014/main" id="{D3D1412C-3481-430F-99EA-036569894C30}"/>
              </a:ext>
            </a:extLst>
          </p:cNvPr>
          <p:cNvSpPr/>
          <p:nvPr/>
        </p:nvSpPr>
        <p:spPr>
          <a:xfrm>
            <a:off x="8972550" y="4488309"/>
            <a:ext cx="3067050" cy="999918"/>
          </a:xfrm>
          <a:prstGeom prst="leftRightArrow">
            <a:avLst/>
          </a:prstGeom>
          <a:solidFill>
            <a:srgbClr val="384849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88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" y="953372"/>
            <a:ext cx="5619748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19750" y="953372"/>
            <a:ext cx="114300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162050"/>
            <a:ext cx="59115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Zdravotnícke pomôcky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2670937"/>
            <a:ext cx="20783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Výrobky používané pri poskytovaní zdravotnej starostlivosti/slúžiace na kompenzáciu zranenia a zdravotného postihnutia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38400" y="6037935"/>
            <a:ext cx="20783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Predpisovanie pomôcok – lekár/zdravotná sestra/pôrodná asistentka - vyhláška MZ SR č. 89/2018 </a:t>
            </a:r>
            <a:r>
              <a:rPr lang="sk-SK" sz="4400" dirty="0" err="1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Z.z</a:t>
            </a:r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- zoznam pomôcok, ktoré je oprávnená predpísať sestra alebo pôrodná asistentka </a:t>
            </a:r>
            <a:endParaRPr lang="en-US" sz="44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38400" y="9385385"/>
            <a:ext cx="2078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Úhrada pomôcok – kategorizačný zoznam </a:t>
            </a:r>
            <a:endParaRPr lang="en-US" sz="44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71549" y="2770043"/>
            <a:ext cx="862201" cy="862201"/>
          </a:xfrm>
          <a:prstGeom prst="ellipse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971549" y="6122371"/>
            <a:ext cx="862201" cy="862201"/>
          </a:xfrm>
          <a:prstGeom prst="ellipse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971549" y="9451787"/>
            <a:ext cx="862201" cy="862201"/>
          </a:xfrm>
          <a:prstGeom prst="ellipse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4006505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06506" y="921026"/>
            <a:ext cx="146393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104900"/>
            <a:ext cx="41528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Kategorizácia 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6E68EF4-9BB7-4B75-868E-FC168E406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142724"/>
            <a:ext cx="16840200" cy="10914385"/>
          </a:xfrm>
          <a:prstGeom prst="rect">
            <a:avLst/>
          </a:prstGeom>
        </p:spPr>
      </p:pic>
      <p:sp>
        <p:nvSpPr>
          <p:cNvPr id="2" name="Šípka: doprava 1">
            <a:extLst>
              <a:ext uri="{FF2B5EF4-FFF2-40B4-BE49-F238E27FC236}">
                <a16:creationId xmlns:a16="http://schemas.microsoft.com/office/drawing/2014/main" id="{EF16C2E2-1C1D-49C1-88D0-3B355CF2CD3F}"/>
              </a:ext>
            </a:extLst>
          </p:cNvPr>
          <p:cNvSpPr/>
          <p:nvPr/>
        </p:nvSpPr>
        <p:spPr>
          <a:xfrm rot="10800000">
            <a:off x="4343400" y="8858250"/>
            <a:ext cx="2762250" cy="2095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58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17826"/>
            <a:ext cx="4820034" cy="298174"/>
          </a:xfrm>
          <a:prstGeom prst="rect">
            <a:avLst/>
          </a:prstGeom>
          <a:solidFill>
            <a:srgbClr val="5B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034" y="13417826"/>
            <a:ext cx="4915839" cy="298174"/>
          </a:xfrm>
          <a:prstGeom prst="rect">
            <a:avLst/>
          </a:prstGeom>
          <a:solidFill>
            <a:srgbClr val="D1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35873" y="13417826"/>
            <a:ext cx="4915839" cy="298174"/>
          </a:xfrm>
          <a:prstGeom prst="rect">
            <a:avLst/>
          </a:prstGeom>
          <a:solidFill>
            <a:srgbClr val="13C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1712" y="13417826"/>
            <a:ext cx="4915839" cy="29817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567551" y="13417826"/>
            <a:ext cx="4816449" cy="298174"/>
          </a:xfrm>
          <a:prstGeom prst="rect">
            <a:avLst/>
          </a:prstGeom>
          <a:solidFill>
            <a:srgbClr val="47B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921026"/>
            <a:ext cx="4006505" cy="964924"/>
          </a:xfrm>
          <a:prstGeom prst="rect">
            <a:avLst/>
          </a:prstGeom>
          <a:solidFill>
            <a:srgbClr val="384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06506" y="921026"/>
            <a:ext cx="146393" cy="964924"/>
          </a:xfrm>
          <a:prstGeom prst="rect">
            <a:avLst/>
          </a:prstGeom>
          <a:solidFill>
            <a:srgbClr val="E5B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104900"/>
            <a:ext cx="41528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Kategorizácia   </a:t>
            </a:r>
            <a:endParaRPr lang="en-US" sz="3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D4A0AE1-C294-409A-BEF8-E6E1733A1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87" y="2514600"/>
            <a:ext cx="19044408" cy="8157191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1A7CDA93-527D-4CF9-A06F-36BE86343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022" y="7914121"/>
            <a:ext cx="2780017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12230</TotalTime>
  <Words>1875</Words>
  <Application>Microsoft Office PowerPoint</Application>
  <PresentationFormat>Vlastná</PresentationFormat>
  <Paragraphs>250</Paragraphs>
  <Slides>34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34</vt:i4>
      </vt:variant>
    </vt:vector>
  </HeadingPairs>
  <TitlesOfParts>
    <vt:vector size="46" baseType="lpstr">
      <vt:lpstr>Arial</vt:lpstr>
      <vt:lpstr>Calibri</vt:lpstr>
      <vt:lpstr>Calibri Light</vt:lpstr>
      <vt:lpstr>Lato Black</vt:lpstr>
      <vt:lpstr>Lato Bold</vt:lpstr>
      <vt:lpstr>Lato Light</vt:lpstr>
      <vt:lpstr>Open Sans</vt:lpstr>
      <vt:lpstr>Open Sans BOLD</vt:lpstr>
      <vt:lpstr>Open Sans Light</vt:lpstr>
      <vt:lpstr>Wingdings</vt:lpstr>
      <vt:lpstr>Office Theme</vt:lpstr>
      <vt:lpstr>Default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Katarina Fedorova</cp:lastModifiedBy>
  <cp:revision>457</cp:revision>
  <cp:lastPrinted>2017-01-16T12:34:42Z</cp:lastPrinted>
  <dcterms:created xsi:type="dcterms:W3CDTF">2014-09-26T10:57:37Z</dcterms:created>
  <dcterms:modified xsi:type="dcterms:W3CDTF">2021-05-04T15:16:06Z</dcterms:modified>
</cp:coreProperties>
</file>